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ms-powerpoint.presentation.macroEnabled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3.xml" ContentType="application/vnd.openxmlformats-officedocument.theme+xml"/>
  <Override PartName="/ppt/charts/style2.xml" ContentType="application/vnd.ms-office.chartstyle+xml"/>
  <Override PartName="/ppt/theme/theme1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hart2.xml" ContentType="application/vnd.openxmlformats-officedocument.drawingml.chart+xml"/>
  <Override PartName="/ppt/charts/colors1.xml" ContentType="application/vnd.ms-office.chartcolorstyl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harts/colors2.xml" ContentType="application/vnd.ms-office.chartcolorstyl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66" r:id="rId2"/>
    <p:sldId id="279" r:id="rId3"/>
    <p:sldId id="282" r:id="rId4"/>
    <p:sldId id="283" r:id="rId5"/>
    <p:sldId id="284" r:id="rId6"/>
    <p:sldId id="269" r:id="rId7"/>
    <p:sldId id="291" r:id="rId8"/>
    <p:sldId id="285" r:id="rId9"/>
    <p:sldId id="290" r:id="rId10"/>
    <p:sldId id="278" r:id="rId11"/>
    <p:sldId id="288" r:id="rId12"/>
    <p:sldId id="289" r:id="rId13"/>
    <p:sldId id="286" r:id="rId14"/>
    <p:sldId id="287" r:id="rId15"/>
  </p:sldIdLst>
  <p:sldSz cx="9144000" cy="6858000" type="screen4x3"/>
  <p:notesSz cx="6797675" cy="9926638"/>
  <p:defaultTextStyle>
    <a:defPPr>
      <a:defRPr lang="nb-NO"/>
    </a:defPPr>
    <a:lvl1pPr algn="l" rtl="0" fontAlgn="base">
      <a:lnSpc>
        <a:spcPct val="80000"/>
      </a:lnSpc>
      <a:spcBef>
        <a:spcPct val="20000"/>
      </a:spcBef>
      <a:spcAft>
        <a:spcPct val="0"/>
      </a:spcAft>
      <a:buChar char="–"/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lnSpc>
        <a:spcPct val="80000"/>
      </a:lnSpc>
      <a:spcBef>
        <a:spcPct val="20000"/>
      </a:spcBef>
      <a:spcAft>
        <a:spcPct val="0"/>
      </a:spcAft>
      <a:buChar char="–"/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lnSpc>
        <a:spcPct val="80000"/>
      </a:lnSpc>
      <a:spcBef>
        <a:spcPct val="20000"/>
      </a:spcBef>
      <a:spcAft>
        <a:spcPct val="0"/>
      </a:spcAft>
      <a:buChar char="–"/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lnSpc>
        <a:spcPct val="80000"/>
      </a:lnSpc>
      <a:spcBef>
        <a:spcPct val="20000"/>
      </a:spcBef>
      <a:spcAft>
        <a:spcPct val="0"/>
      </a:spcAft>
      <a:buChar char="–"/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lnSpc>
        <a:spcPct val="80000"/>
      </a:lnSpc>
      <a:spcBef>
        <a:spcPct val="20000"/>
      </a:spcBef>
      <a:spcAft>
        <a:spcPct val="0"/>
      </a:spcAft>
      <a:buChar char="–"/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 inndeling" id="{BDD31F8E-88B4-4CA9-AE9D-AFBC4C70D4C4}">
          <p14:sldIdLst>
            <p14:sldId id="266"/>
            <p14:sldId id="279"/>
            <p14:sldId id="282"/>
            <p14:sldId id="283"/>
            <p14:sldId id="284"/>
            <p14:sldId id="269"/>
            <p14:sldId id="291"/>
            <p14:sldId id="285"/>
            <p14:sldId id="290"/>
            <p14:sldId id="278"/>
            <p14:sldId id="288"/>
            <p14:sldId id="289"/>
            <p14:sldId id="286"/>
            <p14:sldId id="28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3B3B"/>
    <a:srgbClr val="222222"/>
    <a:srgbClr val="333333"/>
    <a:srgbClr val="CBCBCB"/>
    <a:srgbClr val="FF6464"/>
    <a:srgbClr val="444444"/>
    <a:srgbClr val="04427A"/>
    <a:srgbClr val="FFE6CD"/>
    <a:srgbClr val="A1B8E7"/>
    <a:srgbClr val="054C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- uthev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90" autoAdjust="0"/>
    <p:restoredTop sz="94660"/>
  </p:normalViewPr>
  <p:slideViewPr>
    <p:cSldViewPr>
      <p:cViewPr varScale="1">
        <p:scale>
          <a:sx n="123" d="100"/>
          <a:sy n="123" d="100"/>
        </p:scale>
        <p:origin x="51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1836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b-NO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'Ark1'!$C$1</c:f>
              <c:strCache>
                <c:ptCount val="1"/>
                <c:pt idx="0">
                  <c:v>Oppdragsmengde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trendline>
            <c:spPr>
              <a:ln w="19050" cap="rnd">
                <a:solidFill>
                  <a:schemeClr val="tx1"/>
                </a:solidFill>
                <a:prstDash val="dash"/>
              </a:ln>
              <a:effectLst/>
            </c:spPr>
            <c:trendlineType val="linear"/>
            <c:dispRSqr val="0"/>
            <c:dispEq val="0"/>
          </c:trendline>
          <c:cat>
            <c:numRef>
              <c:f>'Ark1'!$A$2:$A$97</c:f>
              <c:numCache>
                <c:formatCode>General</c:formatCode>
                <c:ptCount val="96"/>
                <c:pt idx="0">
                  <c:v>2015</c:v>
                </c:pt>
                <c:pt idx="12">
                  <c:v>2016</c:v>
                </c:pt>
                <c:pt idx="24">
                  <c:v>2017</c:v>
                </c:pt>
                <c:pt idx="36">
                  <c:v>2018</c:v>
                </c:pt>
                <c:pt idx="48">
                  <c:v>2019</c:v>
                </c:pt>
                <c:pt idx="60">
                  <c:v>2020</c:v>
                </c:pt>
                <c:pt idx="72">
                  <c:v>2021</c:v>
                </c:pt>
                <c:pt idx="84">
                  <c:v>2022</c:v>
                </c:pt>
              </c:numCache>
            </c:numRef>
          </c:cat>
          <c:val>
            <c:numRef>
              <c:f>'Ark1'!$C$2:$C$97</c:f>
              <c:numCache>
                <c:formatCode>General</c:formatCode>
                <c:ptCount val="96"/>
                <c:pt idx="0">
                  <c:v>375360</c:v>
                </c:pt>
                <c:pt idx="1">
                  <c:v>377745</c:v>
                </c:pt>
                <c:pt idx="2">
                  <c:v>379660</c:v>
                </c:pt>
                <c:pt idx="3">
                  <c:v>381241</c:v>
                </c:pt>
                <c:pt idx="4">
                  <c:v>382939</c:v>
                </c:pt>
                <c:pt idx="5">
                  <c:v>384466</c:v>
                </c:pt>
                <c:pt idx="6">
                  <c:v>385159</c:v>
                </c:pt>
                <c:pt idx="7">
                  <c:v>385538</c:v>
                </c:pt>
                <c:pt idx="8">
                  <c:v>385709</c:v>
                </c:pt>
                <c:pt idx="9">
                  <c:v>385755</c:v>
                </c:pt>
                <c:pt idx="10">
                  <c:v>386554</c:v>
                </c:pt>
                <c:pt idx="11">
                  <c:v>385660</c:v>
                </c:pt>
                <c:pt idx="12">
                  <c:v>388431</c:v>
                </c:pt>
                <c:pt idx="13">
                  <c:v>390857</c:v>
                </c:pt>
                <c:pt idx="14">
                  <c:v>392570</c:v>
                </c:pt>
                <c:pt idx="15">
                  <c:v>394573</c:v>
                </c:pt>
                <c:pt idx="16">
                  <c:v>396474</c:v>
                </c:pt>
                <c:pt idx="17">
                  <c:v>397676</c:v>
                </c:pt>
                <c:pt idx="18">
                  <c:v>398177</c:v>
                </c:pt>
                <c:pt idx="19">
                  <c:v>398290</c:v>
                </c:pt>
                <c:pt idx="20">
                  <c:v>398299</c:v>
                </c:pt>
                <c:pt idx="21">
                  <c:v>398004</c:v>
                </c:pt>
                <c:pt idx="22">
                  <c:v>397990</c:v>
                </c:pt>
                <c:pt idx="23">
                  <c:v>396283</c:v>
                </c:pt>
                <c:pt idx="24">
                  <c:v>399191</c:v>
                </c:pt>
                <c:pt idx="25">
                  <c:v>401157</c:v>
                </c:pt>
                <c:pt idx="26">
                  <c:v>403411</c:v>
                </c:pt>
                <c:pt idx="27">
                  <c:v>404815</c:v>
                </c:pt>
                <c:pt idx="28">
                  <c:v>406789</c:v>
                </c:pt>
                <c:pt idx="29">
                  <c:v>407958</c:v>
                </c:pt>
                <c:pt idx="30">
                  <c:v>408264</c:v>
                </c:pt>
                <c:pt idx="31">
                  <c:v>408251</c:v>
                </c:pt>
                <c:pt idx="32">
                  <c:v>408132</c:v>
                </c:pt>
                <c:pt idx="33">
                  <c:v>408325</c:v>
                </c:pt>
                <c:pt idx="34">
                  <c:v>407750</c:v>
                </c:pt>
                <c:pt idx="35">
                  <c:v>405920</c:v>
                </c:pt>
                <c:pt idx="36">
                  <c:v>408951</c:v>
                </c:pt>
                <c:pt idx="37">
                  <c:v>411551</c:v>
                </c:pt>
                <c:pt idx="38">
                  <c:v>413016</c:v>
                </c:pt>
                <c:pt idx="39">
                  <c:v>414256</c:v>
                </c:pt>
                <c:pt idx="40">
                  <c:v>415653</c:v>
                </c:pt>
                <c:pt idx="41">
                  <c:v>416625</c:v>
                </c:pt>
                <c:pt idx="42">
                  <c:v>416605</c:v>
                </c:pt>
                <c:pt idx="43">
                  <c:v>416214</c:v>
                </c:pt>
                <c:pt idx="44">
                  <c:v>416331</c:v>
                </c:pt>
                <c:pt idx="45">
                  <c:v>414696</c:v>
                </c:pt>
                <c:pt idx="46">
                  <c:v>413610</c:v>
                </c:pt>
                <c:pt idx="47">
                  <c:v>411525</c:v>
                </c:pt>
                <c:pt idx="48">
                  <c:v>414395</c:v>
                </c:pt>
                <c:pt idx="49">
                  <c:v>414662</c:v>
                </c:pt>
                <c:pt idx="50">
                  <c:v>414513</c:v>
                </c:pt>
                <c:pt idx="51">
                  <c:v>414797</c:v>
                </c:pt>
                <c:pt idx="52">
                  <c:v>427060</c:v>
                </c:pt>
                <c:pt idx="53">
                  <c:v>427357</c:v>
                </c:pt>
                <c:pt idx="54">
                  <c:v>426340</c:v>
                </c:pt>
                <c:pt idx="55">
                  <c:v>426096</c:v>
                </c:pt>
                <c:pt idx="56">
                  <c:v>425894</c:v>
                </c:pt>
                <c:pt idx="57">
                  <c:v>424411</c:v>
                </c:pt>
                <c:pt idx="58">
                  <c:v>423538</c:v>
                </c:pt>
                <c:pt idx="59">
                  <c:v>421902</c:v>
                </c:pt>
                <c:pt idx="60">
                  <c:v>424747</c:v>
                </c:pt>
                <c:pt idx="61">
                  <c:v>426430</c:v>
                </c:pt>
                <c:pt idx="62">
                  <c:v>426257</c:v>
                </c:pt>
                <c:pt idx="63">
                  <c:v>426606</c:v>
                </c:pt>
                <c:pt idx="64">
                  <c:v>427518</c:v>
                </c:pt>
                <c:pt idx="65">
                  <c:v>428168</c:v>
                </c:pt>
                <c:pt idx="66">
                  <c:v>428807</c:v>
                </c:pt>
                <c:pt idx="67">
                  <c:v>429802</c:v>
                </c:pt>
                <c:pt idx="68">
                  <c:v>429666</c:v>
                </c:pt>
                <c:pt idx="69">
                  <c:v>428878</c:v>
                </c:pt>
                <c:pt idx="70">
                  <c:v>428407</c:v>
                </c:pt>
                <c:pt idx="71">
                  <c:v>426246</c:v>
                </c:pt>
                <c:pt idx="72">
                  <c:v>431042</c:v>
                </c:pt>
                <c:pt idx="73">
                  <c:v>433773</c:v>
                </c:pt>
                <c:pt idx="74">
                  <c:v>435945</c:v>
                </c:pt>
                <c:pt idx="75">
                  <c:v>437499</c:v>
                </c:pt>
                <c:pt idx="76">
                  <c:v>438366</c:v>
                </c:pt>
                <c:pt idx="77">
                  <c:v>439843</c:v>
                </c:pt>
                <c:pt idx="78">
                  <c:v>438433</c:v>
                </c:pt>
                <c:pt idx="79">
                  <c:v>438378</c:v>
                </c:pt>
                <c:pt idx="80">
                  <c:v>438055</c:v>
                </c:pt>
                <c:pt idx="81">
                  <c:v>437618</c:v>
                </c:pt>
                <c:pt idx="82">
                  <c:v>437350</c:v>
                </c:pt>
                <c:pt idx="83">
                  <c:v>435780</c:v>
                </c:pt>
                <c:pt idx="84">
                  <c:v>440228</c:v>
                </c:pt>
                <c:pt idx="85">
                  <c:v>443321</c:v>
                </c:pt>
                <c:pt idx="86">
                  <c:v>445203</c:v>
                </c:pt>
                <c:pt idx="87">
                  <c:v>446832</c:v>
                </c:pt>
                <c:pt idx="88">
                  <c:v>448864</c:v>
                </c:pt>
                <c:pt idx="89">
                  <c:v>450609</c:v>
                </c:pt>
                <c:pt idx="90">
                  <c:v>451144</c:v>
                </c:pt>
                <c:pt idx="91">
                  <c:v>450610</c:v>
                </c:pt>
                <c:pt idx="92">
                  <c:v>449422</c:v>
                </c:pt>
                <c:pt idx="93">
                  <c:v>448155</c:v>
                </c:pt>
                <c:pt idx="94">
                  <c:v>446465</c:v>
                </c:pt>
                <c:pt idx="95">
                  <c:v>444239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67D-4011-BEC0-F9ACF2381B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59242864"/>
        <c:axId val="659243192"/>
      </c:lineChart>
      <c:catAx>
        <c:axId val="659242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659243192"/>
        <c:crosses val="autoZero"/>
        <c:auto val="1"/>
        <c:lblAlgn val="ctr"/>
        <c:lblOffset val="100"/>
        <c:noMultiLvlLbl val="0"/>
      </c:catAx>
      <c:valAx>
        <c:axId val="659243192"/>
        <c:scaling>
          <c:orientation val="minMax"/>
          <c:min val="35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6592428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b-N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nb-NO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462914357927474E-2"/>
          <c:y val="3.5650755430391277E-2"/>
          <c:w val="0.89010498687664041"/>
          <c:h val="0.8200369733468877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'Ark1'!$B$1</c:f>
              <c:strCache>
                <c:ptCount val="1"/>
                <c:pt idx="0">
                  <c:v>Gjennomsnittlig basis årslønn for alle med autorisasjon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accent2"/>
              </a:solidFill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b-N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'Ark1'!$A$2:$A$13</c:f>
              <c:numCache>
                <c:formatCode>General</c:formatCode>
                <c:ptCount val="12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</c:numCache>
            </c:numRef>
          </c:cat>
          <c:val>
            <c:numRef>
              <c:f>'Ark1'!$B$2:$B$13</c:f>
              <c:numCache>
                <c:formatCode>#,##0</c:formatCode>
                <c:ptCount val="12"/>
                <c:pt idx="0">
                  <c:v>518518</c:v>
                </c:pt>
                <c:pt idx="1">
                  <c:v>540394</c:v>
                </c:pt>
                <c:pt idx="2">
                  <c:v>560343</c:v>
                </c:pt>
                <c:pt idx="3">
                  <c:v>579287</c:v>
                </c:pt>
                <c:pt idx="4">
                  <c:v>597827</c:v>
                </c:pt>
                <c:pt idx="5">
                  <c:v>611376</c:v>
                </c:pt>
                <c:pt idx="6" formatCode="General">
                  <c:v>630930</c:v>
                </c:pt>
                <c:pt idx="7" formatCode="General">
                  <c:v>650090</c:v>
                </c:pt>
                <c:pt idx="8" formatCode="General">
                  <c:v>670698</c:v>
                </c:pt>
                <c:pt idx="9" formatCode="General">
                  <c:v>684868</c:v>
                </c:pt>
                <c:pt idx="10" formatCode="General">
                  <c:v>716033</c:v>
                </c:pt>
                <c:pt idx="11" formatCode="General">
                  <c:v>758171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BA6-4699-8171-024F347B1A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55980504"/>
        <c:axId val="555980832"/>
      </c:barChart>
      <c:catAx>
        <c:axId val="555980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555980832"/>
        <c:crosses val="autoZero"/>
        <c:auto val="1"/>
        <c:lblAlgn val="ctr"/>
        <c:lblOffset val="100"/>
        <c:noMultiLvlLbl val="0"/>
      </c:catAx>
      <c:valAx>
        <c:axId val="555980832"/>
        <c:scaling>
          <c:orientation val="minMax"/>
          <c:min val="45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555980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b-NO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/>
      </a:pPr>
      <a:endParaRPr lang="nb-N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sz="1200" b="0" smtClean="0">
                <a:latin typeface="Arial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FontTx/>
              <a:buNone/>
              <a:defRPr sz="1200" b="0" smtClean="0">
                <a:latin typeface="Arial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sz="1200" b="0" smtClean="0">
                <a:latin typeface="Arial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FontTx/>
              <a:buNone/>
              <a:defRPr sz="1200" b="0"/>
            </a:lvl1pPr>
          </a:lstStyle>
          <a:p>
            <a:fld id="{84A1083B-AAFC-41D8-B41D-2F8F5FDBBAD9}" type="slidenum">
              <a:rPr lang="nb-NO" altLang="nb-NO"/>
              <a:pPr/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25802511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sz="1200" b="0" smtClean="0">
                <a:latin typeface="Arial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FontTx/>
              <a:buNone/>
              <a:defRPr sz="1200" b="0" smtClean="0">
                <a:latin typeface="Arial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noProof="0"/>
              <a:t>Klikk for å redigere tekststiler i malen</a:t>
            </a:r>
          </a:p>
          <a:p>
            <a:pPr lvl="1"/>
            <a:r>
              <a:rPr lang="nb-NO" noProof="0"/>
              <a:t>Andre nivå</a:t>
            </a:r>
          </a:p>
          <a:p>
            <a:pPr lvl="2"/>
            <a:r>
              <a:rPr lang="nb-NO" noProof="0"/>
              <a:t>Tredje nivå</a:t>
            </a:r>
          </a:p>
          <a:p>
            <a:pPr lvl="3"/>
            <a:r>
              <a:rPr lang="nb-NO" noProof="0"/>
              <a:t>Fjerde nivå</a:t>
            </a:r>
          </a:p>
          <a:p>
            <a:pPr lvl="4"/>
            <a:r>
              <a:rPr lang="nb-NO" noProof="0"/>
              <a:t>Femte nivå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sz="1200" b="0" smtClean="0">
                <a:latin typeface="Arial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FontTx/>
              <a:buNone/>
              <a:defRPr sz="1200" b="0"/>
            </a:lvl1pPr>
          </a:lstStyle>
          <a:p>
            <a:fld id="{577DE590-0972-41A1-9208-61DD95EBE437}" type="slidenum">
              <a:rPr lang="nb-NO" altLang="nb-NO"/>
              <a:pPr/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28637021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7DE590-0972-41A1-9208-61DD95EBE437}" type="slidenum">
              <a:rPr lang="nb-NO" altLang="nb-NO" smtClean="0"/>
              <a:pPr/>
              <a:t>1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2812230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7DE590-0972-41A1-9208-61DD95EBE437}" type="slidenum">
              <a:rPr lang="nb-NO" altLang="nb-NO" smtClean="0"/>
              <a:pPr/>
              <a:t>2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1637757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FCAD95-2B76-474B-BD80-4C46557D1DB7}" type="slidenum">
              <a:rPr lang="nb-NO" smtClean="0"/>
              <a:pPr>
                <a:defRPr/>
              </a:pPr>
              <a:t>7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12520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FCAD95-2B76-474B-BD80-4C46557D1DB7}" type="slidenum">
              <a:rPr lang="nb-NO" smtClean="0"/>
              <a:pPr>
                <a:defRPr/>
              </a:pPr>
              <a:t>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208428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FCAD95-2B76-474B-BD80-4C46557D1DB7}" type="slidenum">
              <a:rPr lang="nb-NO" smtClean="0"/>
              <a:pPr>
                <a:defRPr/>
              </a:pPr>
              <a:t>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92658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1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59632" y="6358304"/>
            <a:ext cx="792088" cy="28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sz="900" b="0" smtClean="0">
                <a:solidFill>
                  <a:srgbClr val="444444"/>
                </a:solidFill>
                <a:latin typeface="Arial" charset="0"/>
              </a:defRPr>
            </a:lvl1pPr>
          </a:lstStyle>
          <a:p>
            <a:pPr>
              <a:defRPr/>
            </a:pPr>
            <a:fld id="{2BAEEB25-DB51-4D43-90C2-7DA6138786F0}" type="datetime1">
              <a:rPr lang="nb-NO" smtClean="0"/>
              <a:pPr>
                <a:defRPr/>
              </a:pPr>
              <a:t>03.02.2023</a:t>
            </a:fld>
            <a:endParaRPr lang="nb-NO" dirty="0"/>
          </a:p>
        </p:txBody>
      </p:sp>
      <p:sp>
        <p:nvSpPr>
          <p:cNvPr id="1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95736" y="6358304"/>
            <a:ext cx="2895600" cy="28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900" b="0" smtClean="0">
                <a:solidFill>
                  <a:srgbClr val="444444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nb-NO"/>
              <a:t>Regnskap er mer enn du tror!</a:t>
            </a:r>
            <a:endParaRPr lang="nb-NO" dirty="0"/>
          </a:p>
        </p:txBody>
      </p:sp>
      <p:sp>
        <p:nvSpPr>
          <p:cNvPr id="1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62643" y="6358304"/>
            <a:ext cx="652973" cy="28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FontTx/>
              <a:buNone/>
              <a:defRPr sz="900" b="0">
                <a:solidFill>
                  <a:srgbClr val="444444"/>
                </a:solidFill>
              </a:defRPr>
            </a:lvl1pPr>
          </a:lstStyle>
          <a:p>
            <a:r>
              <a:rPr lang="nb-NO" altLang="nb-NO"/>
              <a:t>s </a:t>
            </a:r>
            <a:fld id="{D908B47A-E7A3-46EC-A2B5-89CED1AEFDB9}" type="slidenum">
              <a:rPr lang="nb-NO" altLang="nb-NO" smtClean="0"/>
              <a:pPr/>
              <a:t>‹#›</a:t>
            </a:fld>
            <a:endParaRPr lang="nb-NO" altLang="nb-NO" dirty="0"/>
          </a:p>
        </p:txBody>
      </p:sp>
    </p:spTree>
    <p:extLst>
      <p:ext uri="{BB962C8B-B14F-4D97-AF65-F5344CB8AC3E}">
        <p14:creationId xmlns:p14="http://schemas.microsoft.com/office/powerpoint/2010/main" val="2318194257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1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59632" y="6358304"/>
            <a:ext cx="792088" cy="28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sz="900" b="0" smtClean="0">
                <a:solidFill>
                  <a:srgbClr val="444444"/>
                </a:solidFill>
                <a:latin typeface="Arial" charset="0"/>
              </a:defRPr>
            </a:lvl1pPr>
          </a:lstStyle>
          <a:p>
            <a:pPr>
              <a:defRPr/>
            </a:pPr>
            <a:fld id="{2BAEEB25-DB51-4D43-90C2-7DA6138786F0}" type="datetime1">
              <a:rPr lang="nb-NO" smtClean="0"/>
              <a:pPr>
                <a:defRPr/>
              </a:pPr>
              <a:t>03.02.2023</a:t>
            </a:fld>
            <a:endParaRPr lang="nb-NO" dirty="0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95736" y="6358304"/>
            <a:ext cx="2895600" cy="28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900" b="0" smtClean="0">
                <a:solidFill>
                  <a:srgbClr val="444444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nb-NO"/>
              <a:t>Regnskap er mer enn du tror!</a:t>
            </a:r>
            <a:endParaRPr lang="nb-NO" dirty="0"/>
          </a:p>
        </p:txBody>
      </p:sp>
      <p:sp>
        <p:nvSpPr>
          <p:cNvPr id="13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62643" y="6358304"/>
            <a:ext cx="652973" cy="28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FontTx/>
              <a:buNone/>
              <a:defRPr sz="900" b="0">
                <a:solidFill>
                  <a:srgbClr val="444444"/>
                </a:solidFill>
              </a:defRPr>
            </a:lvl1pPr>
          </a:lstStyle>
          <a:p>
            <a:r>
              <a:rPr lang="nb-NO" altLang="nb-NO"/>
              <a:t>s </a:t>
            </a:r>
            <a:fld id="{D908B47A-E7A3-46EC-A2B5-89CED1AEFDB9}" type="slidenum">
              <a:rPr lang="nb-NO" altLang="nb-NO" smtClean="0"/>
              <a:pPr/>
              <a:t>‹#›</a:t>
            </a:fld>
            <a:endParaRPr lang="nb-NO" altLang="nb-NO" dirty="0"/>
          </a:p>
        </p:txBody>
      </p:sp>
    </p:spTree>
    <p:extLst>
      <p:ext uri="{BB962C8B-B14F-4D97-AF65-F5344CB8AC3E}">
        <p14:creationId xmlns:p14="http://schemas.microsoft.com/office/powerpoint/2010/main" val="243982767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b-NO" altLang="nb-NO"/>
              <a:t>Klikk for å redigere tittelstil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altLang="nb-NO"/>
              <a:t>Klikk for å redigere tekststiler i malen</a:t>
            </a:r>
          </a:p>
          <a:p>
            <a:pPr lvl="1"/>
            <a:r>
              <a:rPr lang="nb-NO" altLang="nb-NO"/>
              <a:t>Andre nivå</a:t>
            </a:r>
          </a:p>
          <a:p>
            <a:pPr lvl="2"/>
            <a:r>
              <a:rPr lang="nb-NO" altLang="nb-NO"/>
              <a:t>Tredje nivå</a:t>
            </a:r>
          </a:p>
          <a:p>
            <a:pPr lvl="3"/>
            <a:r>
              <a:rPr lang="nb-NO" altLang="nb-NO"/>
              <a:t>Fjerde nivå</a:t>
            </a:r>
          </a:p>
          <a:p>
            <a:pPr lvl="4"/>
            <a:r>
              <a:rPr lang="nb-NO" altLang="nb-NO"/>
              <a:t>Femte nivå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59632" y="6358304"/>
            <a:ext cx="792088" cy="28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sz="900" b="0" smtClean="0">
                <a:solidFill>
                  <a:srgbClr val="444444"/>
                </a:solidFill>
                <a:latin typeface="Arial" charset="0"/>
              </a:defRPr>
            </a:lvl1pPr>
          </a:lstStyle>
          <a:p>
            <a:pPr>
              <a:defRPr/>
            </a:pPr>
            <a:fld id="{2BAEEB25-DB51-4D43-90C2-7DA6138786F0}" type="datetime1">
              <a:rPr lang="nb-NO" smtClean="0"/>
              <a:pPr>
                <a:defRPr/>
              </a:pPr>
              <a:t>03.02.2023</a:t>
            </a:fld>
            <a:endParaRPr lang="nb-NO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95736" y="6358304"/>
            <a:ext cx="2895600" cy="28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900" b="0" smtClean="0">
                <a:solidFill>
                  <a:srgbClr val="444444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nb-NO"/>
              <a:t>Regnskap er mer enn du tror!</a:t>
            </a:r>
            <a:endParaRPr lang="nb-NO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62643" y="6358304"/>
            <a:ext cx="652973" cy="28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FontTx/>
              <a:buNone/>
              <a:defRPr sz="900" b="0">
                <a:solidFill>
                  <a:srgbClr val="444444"/>
                </a:solidFill>
              </a:defRPr>
            </a:lvl1pPr>
          </a:lstStyle>
          <a:p>
            <a:r>
              <a:rPr lang="nb-NO" altLang="nb-NO"/>
              <a:t>s </a:t>
            </a:r>
            <a:fld id="{D908B47A-E7A3-46EC-A2B5-89CED1AEFDB9}" type="slidenum">
              <a:rPr lang="nb-NO" altLang="nb-NO" smtClean="0"/>
              <a:pPr/>
              <a:t>‹#›</a:t>
            </a:fld>
            <a:endParaRPr lang="nb-NO" altLang="nb-NO" dirty="0"/>
          </a:p>
        </p:txBody>
      </p:sp>
      <p:sp>
        <p:nvSpPr>
          <p:cNvPr id="3" name="Rektangel 2"/>
          <p:cNvSpPr/>
          <p:nvPr userDrawn="1"/>
        </p:nvSpPr>
        <p:spPr bwMode="auto">
          <a:xfrm>
            <a:off x="-180528" y="6142280"/>
            <a:ext cx="3312368" cy="311056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</a:pPr>
            <a:endParaRPr kumimoji="0" lang="nb-NO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2" name="Bilde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6108714"/>
            <a:ext cx="1250332" cy="720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/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46"/>
          <a:stretch/>
        </p:blipFill>
        <p:spPr>
          <a:xfrm>
            <a:off x="0" y="456"/>
            <a:ext cx="9144000" cy="6092840"/>
          </a:xfrm>
          <a:prstGeom prst="rect">
            <a:avLst/>
          </a:prstGeom>
        </p:spPr>
      </p:pic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195736" y="6358304"/>
            <a:ext cx="2895600" cy="280119"/>
          </a:xfrm>
        </p:spPr>
        <p:txBody>
          <a:bodyPr/>
          <a:lstStyle/>
          <a:p>
            <a:pPr algn="l">
              <a:defRPr/>
            </a:pPr>
            <a:r>
              <a:rPr lang="nb-NO" dirty="0"/>
              <a:t>Regnskap er mer enn du tror!</a:t>
            </a: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539552" y="6358304"/>
            <a:ext cx="504056" cy="280120"/>
          </a:xfrm>
        </p:spPr>
        <p:txBody>
          <a:bodyPr/>
          <a:lstStyle/>
          <a:p>
            <a:pPr algn="l"/>
            <a:r>
              <a:rPr lang="nb-NO" altLang="nb-NO" dirty="0"/>
              <a:t>s. </a:t>
            </a:r>
            <a:fld id="{C3AB74E8-F62C-4749-BDB1-E764D4C01900}" type="slidenum">
              <a:rPr lang="nb-NO" altLang="nb-NO" smtClean="0"/>
              <a:pPr algn="l"/>
              <a:t>1</a:t>
            </a:fld>
            <a:endParaRPr lang="nb-NO" altLang="nb-NO" dirty="0"/>
          </a:p>
        </p:txBody>
      </p:sp>
      <p:cxnSp>
        <p:nvCxnSpPr>
          <p:cNvPr id="9" name="Rett pil 8"/>
          <p:cNvCxnSpPr/>
          <p:nvPr/>
        </p:nvCxnSpPr>
        <p:spPr bwMode="auto">
          <a:xfrm>
            <a:off x="-540568" y="3356992"/>
            <a:ext cx="5112568" cy="1584176"/>
          </a:xfrm>
          <a:prstGeom prst="straightConnector1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" name="TekstSylinder 9"/>
          <p:cNvSpPr txBox="1"/>
          <p:nvPr/>
        </p:nvSpPr>
        <p:spPr>
          <a:xfrm>
            <a:off x="0" y="3537192"/>
            <a:ext cx="6300192" cy="1620000"/>
          </a:xfrm>
          <a:prstGeom prst="rect">
            <a:avLst/>
          </a:prstGeom>
          <a:gradFill flip="none" rotWithShape="1">
            <a:gsLst>
              <a:gs pos="0">
                <a:srgbClr val="FF3B3B"/>
              </a:gs>
              <a:gs pos="70000">
                <a:srgbClr val="FF6464"/>
              </a:gs>
            </a:gsLst>
            <a:lin ang="0" scaled="1"/>
            <a:tileRect/>
          </a:gradFill>
        </p:spPr>
        <p:txBody>
          <a:bodyPr wrap="square" rtlCol="0">
            <a:spAutoFit/>
          </a:bodyPr>
          <a:lstStyle/>
          <a:p>
            <a:pPr>
              <a:buNone/>
            </a:pPr>
            <a:endParaRPr lang="nb-NO" dirty="0"/>
          </a:p>
        </p:txBody>
      </p:sp>
      <p:sp>
        <p:nvSpPr>
          <p:cNvPr id="11" name="TekstSylinder 10"/>
          <p:cNvSpPr txBox="1"/>
          <p:nvPr/>
        </p:nvSpPr>
        <p:spPr>
          <a:xfrm>
            <a:off x="539552" y="3811106"/>
            <a:ext cx="5400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  <a:spcBef>
                <a:spcPts val="600"/>
              </a:spcBef>
              <a:buNone/>
            </a:pPr>
            <a:r>
              <a:rPr lang="nb-NO" sz="3000" dirty="0">
                <a:solidFill>
                  <a:schemeClr val="bg1"/>
                </a:solidFill>
              </a:rPr>
              <a:t>Regnskap er mer enn du tror</a:t>
            </a:r>
          </a:p>
        </p:txBody>
      </p:sp>
      <p:sp>
        <p:nvSpPr>
          <p:cNvPr id="12" name="TekstSylinder 11"/>
          <p:cNvSpPr txBox="1"/>
          <p:nvPr/>
        </p:nvSpPr>
        <p:spPr>
          <a:xfrm>
            <a:off x="539552" y="4437112"/>
            <a:ext cx="3600400" cy="363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b-NO" sz="2200" b="0" dirty="0">
                <a:solidFill>
                  <a:schemeClr val="bg1"/>
                </a:solidFill>
              </a:rPr>
              <a:t>Navn </a:t>
            </a:r>
            <a:r>
              <a:rPr lang="nb-NO" sz="2200" b="0" dirty="0" err="1">
                <a:solidFill>
                  <a:schemeClr val="bg1"/>
                </a:solidFill>
              </a:rPr>
              <a:t>Navnesen</a:t>
            </a:r>
            <a:r>
              <a:rPr lang="nb-NO" sz="2200" b="0" dirty="0">
                <a:solidFill>
                  <a:schemeClr val="bg1"/>
                </a:solidFill>
              </a:rPr>
              <a:t>, tittel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>
          <a:xfrm>
            <a:off x="574388" y="980728"/>
            <a:ext cx="2945131" cy="648072"/>
          </a:xfrm>
        </p:spPr>
        <p:txBody>
          <a:bodyPr/>
          <a:lstStyle/>
          <a:p>
            <a:pPr algn="l" eaLnBrk="1" hangingPunct="1">
              <a:lnSpc>
                <a:spcPts val="3600"/>
              </a:lnSpc>
            </a:pPr>
            <a:r>
              <a:rPr lang="nb-NO" altLang="nb-NO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Hva er regnskap</a:t>
            </a:r>
          </a:p>
        </p:txBody>
      </p:sp>
      <p:sp>
        <p:nvSpPr>
          <p:cNvPr id="2" name="Rektangel 1"/>
          <p:cNvSpPr/>
          <p:nvPr/>
        </p:nvSpPr>
        <p:spPr>
          <a:xfrm>
            <a:off x="601216" y="2087324"/>
            <a:ext cx="757118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1" hangingPunct="1">
              <a:lnSpc>
                <a:spcPts val="2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ea typeface="Calibri" panose="020F0502020204030204" pitchFamily="34" charset="0"/>
                <a:cs typeface="Arial" panose="020B0604020202020204" pitchFamily="34" charset="0"/>
              </a:rPr>
              <a:t>Regnskap er et fagområde, et produkt, et styringsverktøy, men også en karrierevei som innebærer mange forskjellige arbeidsoppgaver, roller og faglige fordypningsmuligheter.</a:t>
            </a:r>
          </a:p>
          <a:p>
            <a:pPr marL="285750" indent="-285750" eaLnBrk="1" hangingPunct="1">
              <a:lnSpc>
                <a:spcPts val="2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cs typeface="Arial" panose="020B0604020202020204" pitchFamily="34" charset="0"/>
              </a:rPr>
              <a:t>I næringslivet er regnskapet ryggraden i den økonomiske styringen.</a:t>
            </a:r>
          </a:p>
          <a:p>
            <a:pPr marL="285750" indent="-285750" eaLnBrk="1" hangingPunct="1">
              <a:lnSpc>
                <a:spcPts val="2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cs typeface="Arial" panose="020B0604020202020204" pitchFamily="34" charset="0"/>
              </a:rPr>
              <a:t>God og relevant regnskapsinformasjon gir ledelse og styret oversikt over hvorvidt de lykkes innen sine forretningsområder.</a:t>
            </a:r>
          </a:p>
          <a:p>
            <a:pPr marL="285750" indent="-285750" eaLnBrk="1" hangingPunct="1">
              <a:lnSpc>
                <a:spcPts val="2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cs typeface="Arial" panose="020B0604020202020204" pitchFamily="34" charset="0"/>
              </a:rPr>
              <a:t>Ansatte innen regnskap er premissleverandører for god virksomhetsstyring og en verdifull ressurs innen økonomiske og regnskapsrelaterte problemstillinger.</a:t>
            </a:r>
          </a:p>
          <a:p>
            <a:pPr marL="285750" indent="-285750" eaLnBrk="1" hangingPunct="1">
              <a:lnSpc>
                <a:spcPts val="2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nb-NO" altLang="nb-NO" sz="1600" b="0" dirty="0">
              <a:cs typeface="Arial" panose="020B0604020202020204" pitchFamily="34" charset="0"/>
            </a:endParaRPr>
          </a:p>
        </p:txBody>
      </p:sp>
      <p:cxnSp>
        <p:nvCxnSpPr>
          <p:cNvPr id="9" name="Rett linje 8"/>
          <p:cNvCxnSpPr/>
          <p:nvPr/>
        </p:nvCxnSpPr>
        <p:spPr bwMode="auto">
          <a:xfrm>
            <a:off x="683568" y="836712"/>
            <a:ext cx="720000" cy="0"/>
          </a:xfrm>
          <a:prstGeom prst="line">
            <a:avLst/>
          </a:prstGeom>
          <a:ln w="38100">
            <a:solidFill>
              <a:srgbClr val="FF3B3B"/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6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195736" y="6358304"/>
            <a:ext cx="2895600" cy="280119"/>
          </a:xfrm>
        </p:spPr>
        <p:txBody>
          <a:bodyPr/>
          <a:lstStyle/>
          <a:p>
            <a:pPr algn="l">
              <a:defRPr/>
            </a:pPr>
            <a:r>
              <a:rPr lang="nb-NO" dirty="0"/>
              <a:t>Regnskap er mer enn du tror!</a:t>
            </a:r>
          </a:p>
        </p:txBody>
      </p:sp>
      <p:sp>
        <p:nvSpPr>
          <p:cNvPr id="17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539552" y="6358304"/>
            <a:ext cx="504056" cy="280120"/>
          </a:xfrm>
        </p:spPr>
        <p:txBody>
          <a:bodyPr/>
          <a:lstStyle/>
          <a:p>
            <a:pPr algn="l"/>
            <a:r>
              <a:rPr lang="nb-NO" altLang="nb-NO" dirty="0"/>
              <a:t>s. </a:t>
            </a:r>
            <a:fld id="{AE32AFFE-8238-4E70-9A39-3D6C5C095A2F}" type="slidenum">
              <a:rPr lang="nb-NO" altLang="nb-NO" smtClean="0"/>
              <a:t>2</a:t>
            </a:fld>
            <a:endParaRPr lang="nb-NO" altLang="nb-NO" dirty="0"/>
          </a:p>
        </p:txBody>
      </p:sp>
    </p:spTree>
    <p:extLst>
      <p:ext uri="{BB962C8B-B14F-4D97-AF65-F5344CB8AC3E}">
        <p14:creationId xmlns:p14="http://schemas.microsoft.com/office/powerpoint/2010/main" val="1284627387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>
            <a:spLocks noGrp="1" noChangeArrowheads="1"/>
          </p:cNvSpPr>
          <p:nvPr>
            <p:ph type="title"/>
          </p:nvPr>
        </p:nvSpPr>
        <p:spPr>
          <a:xfrm>
            <a:off x="574388" y="980728"/>
            <a:ext cx="3781588" cy="648072"/>
          </a:xfrm>
        </p:spPr>
        <p:txBody>
          <a:bodyPr/>
          <a:lstStyle/>
          <a:p>
            <a:pPr algn="l" eaLnBrk="1" hangingPunct="1">
              <a:lnSpc>
                <a:spcPts val="3600"/>
              </a:lnSpc>
            </a:pPr>
            <a:r>
              <a:rPr lang="nb-NO" altLang="nb-NO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Etterspørsel</a:t>
            </a:r>
          </a:p>
        </p:txBody>
      </p:sp>
      <p:cxnSp>
        <p:nvCxnSpPr>
          <p:cNvPr id="15" name="Rett linje 14"/>
          <p:cNvCxnSpPr/>
          <p:nvPr/>
        </p:nvCxnSpPr>
        <p:spPr bwMode="auto">
          <a:xfrm>
            <a:off x="683568" y="836712"/>
            <a:ext cx="720000" cy="0"/>
          </a:xfrm>
          <a:prstGeom prst="line">
            <a:avLst/>
          </a:prstGeom>
          <a:ln w="38100">
            <a:solidFill>
              <a:srgbClr val="FF3B3B"/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Rektangel 7"/>
          <p:cNvSpPr/>
          <p:nvPr/>
        </p:nvSpPr>
        <p:spPr>
          <a:xfrm>
            <a:off x="683568" y="2060848"/>
            <a:ext cx="3528392" cy="3177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1" hangingPunct="1">
              <a:lnSpc>
                <a:spcPts val="2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ea typeface="Calibri" panose="020F0502020204030204" pitchFamily="34" charset="0"/>
                <a:cs typeface="Arial" panose="020B0604020202020204" pitchFamily="34" charset="0"/>
              </a:rPr>
              <a:t>Over 440 000 næringsdrivende har valgt å sette ut sine økonomi-/regnskapsfunksjoner til en profesjonell regnskapsleverandør.</a:t>
            </a:r>
          </a:p>
          <a:p>
            <a:pPr marL="285750" indent="-285750" eaLnBrk="1" hangingPunct="1">
              <a:lnSpc>
                <a:spcPts val="22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ea typeface="Calibri" panose="020F0502020204030204" pitchFamily="34" charset="0"/>
                <a:cs typeface="Arial" panose="020B0604020202020204" pitchFamily="34" charset="0"/>
              </a:rPr>
              <a:t>Aggregert omsetning i 2021 var  20 milliarder kroner.</a:t>
            </a:r>
          </a:p>
          <a:p>
            <a:pPr marL="285750" indent="-285750" eaLnBrk="1" hangingPunct="1">
              <a:lnSpc>
                <a:spcPts val="22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ea typeface="Calibri" panose="020F0502020204030204" pitchFamily="34" charset="0"/>
                <a:cs typeface="Arial" panose="020B0604020202020204" pitchFamily="34" charset="0"/>
              </a:rPr>
              <a:t>Sterk vekst i bransjeomsetning og antall statsautorisasjoner senere år</a:t>
            </a:r>
            <a:r>
              <a:rPr lang="nb-NO" altLang="nb-NO" sz="1800" b="0" dirty="0"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eaLnBrk="1" hangingPunct="1">
              <a:lnSpc>
                <a:spcPts val="22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nb-NO" altLang="nb-NO" sz="1800" b="0" dirty="0">
              <a:cs typeface="Arial" panose="020B0604020202020204" pitchFamily="34" charset="0"/>
            </a:endParaRPr>
          </a:p>
        </p:txBody>
      </p:sp>
      <p:pic>
        <p:nvPicPr>
          <p:cNvPr id="6" name="Bild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41" r="6426"/>
          <a:stretch/>
        </p:blipFill>
        <p:spPr>
          <a:xfrm>
            <a:off x="4572000" y="0"/>
            <a:ext cx="4570895" cy="6078359"/>
          </a:xfrm>
          <a:prstGeom prst="rect">
            <a:avLst/>
          </a:prstGeom>
        </p:spPr>
      </p:pic>
      <p:sp>
        <p:nvSpPr>
          <p:cNvPr id="11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195736" y="6358304"/>
            <a:ext cx="2895600" cy="280119"/>
          </a:xfrm>
        </p:spPr>
        <p:txBody>
          <a:bodyPr/>
          <a:lstStyle/>
          <a:p>
            <a:pPr algn="l">
              <a:defRPr/>
            </a:pPr>
            <a:r>
              <a:rPr lang="nb-NO" dirty="0"/>
              <a:t>Regnskap er mer enn du tror!</a:t>
            </a:r>
          </a:p>
        </p:txBody>
      </p:sp>
      <p:sp>
        <p:nvSpPr>
          <p:cNvPr id="12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539552" y="6358304"/>
            <a:ext cx="504056" cy="280120"/>
          </a:xfrm>
        </p:spPr>
        <p:txBody>
          <a:bodyPr/>
          <a:lstStyle/>
          <a:p>
            <a:pPr algn="l"/>
            <a:r>
              <a:rPr lang="nb-NO" altLang="nb-NO" dirty="0"/>
              <a:t>s. </a:t>
            </a:r>
            <a:fld id="{EF9FC138-37ED-4948-A8E4-A3E02A11CAF5}" type="slidenum">
              <a:rPr lang="nb-NO" altLang="nb-NO" smtClean="0"/>
              <a:t>3</a:t>
            </a:fld>
            <a:endParaRPr lang="nb-NO" altLang="nb-NO" dirty="0"/>
          </a:p>
        </p:txBody>
      </p:sp>
    </p:spTree>
    <p:extLst>
      <p:ext uri="{BB962C8B-B14F-4D97-AF65-F5344CB8AC3E}">
        <p14:creationId xmlns:p14="http://schemas.microsoft.com/office/powerpoint/2010/main" val="42861889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Rett linje 8"/>
          <p:cNvCxnSpPr/>
          <p:nvPr/>
        </p:nvCxnSpPr>
        <p:spPr bwMode="auto">
          <a:xfrm>
            <a:off x="683568" y="836712"/>
            <a:ext cx="720000" cy="0"/>
          </a:xfrm>
          <a:prstGeom prst="line">
            <a:avLst/>
          </a:prstGeom>
          <a:ln w="38100">
            <a:solidFill>
              <a:srgbClr val="FF3B3B"/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0" name="Rectangle 3"/>
          <p:cNvSpPr>
            <a:spLocks noGrp="1" noChangeArrowheads="1"/>
          </p:cNvSpPr>
          <p:nvPr>
            <p:ph type="title"/>
          </p:nvPr>
        </p:nvSpPr>
        <p:spPr>
          <a:xfrm>
            <a:off x="574388" y="1124744"/>
            <a:ext cx="7598012" cy="648072"/>
          </a:xfrm>
        </p:spPr>
        <p:txBody>
          <a:bodyPr/>
          <a:lstStyle/>
          <a:p>
            <a:pPr algn="l" eaLnBrk="1" hangingPunct="1">
              <a:lnSpc>
                <a:spcPts val="2600"/>
              </a:lnSpc>
            </a:pPr>
            <a:r>
              <a:rPr lang="nb-NO" altLang="nb-NO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Godkjenningsplikt – enhver som i næring påtar seg å føre regnskap for andre må være godkjent av Finanstilsynet</a:t>
            </a:r>
          </a:p>
        </p:txBody>
      </p:sp>
      <p:pic>
        <p:nvPicPr>
          <p:cNvPr id="6" name="Bild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54" b="10697"/>
          <a:stretch/>
        </p:blipFill>
        <p:spPr>
          <a:xfrm>
            <a:off x="-300" y="2043158"/>
            <a:ext cx="9144000" cy="4032469"/>
          </a:xfrm>
          <a:prstGeom prst="rect">
            <a:avLst/>
          </a:prstGeom>
        </p:spPr>
      </p:pic>
      <p:sp>
        <p:nvSpPr>
          <p:cNvPr id="12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195736" y="6358304"/>
            <a:ext cx="2895600" cy="280119"/>
          </a:xfrm>
        </p:spPr>
        <p:txBody>
          <a:bodyPr/>
          <a:lstStyle/>
          <a:p>
            <a:pPr algn="l">
              <a:defRPr/>
            </a:pPr>
            <a:r>
              <a:rPr lang="nb-NO" dirty="0"/>
              <a:t>Regnskap er mer enn du tror!</a:t>
            </a:r>
          </a:p>
        </p:txBody>
      </p:sp>
      <p:sp>
        <p:nvSpPr>
          <p:cNvPr id="13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539552" y="6358304"/>
            <a:ext cx="504056" cy="280120"/>
          </a:xfrm>
        </p:spPr>
        <p:txBody>
          <a:bodyPr/>
          <a:lstStyle/>
          <a:p>
            <a:pPr algn="l"/>
            <a:r>
              <a:rPr lang="nb-NO" altLang="nb-NO" dirty="0"/>
              <a:t>s. </a:t>
            </a:r>
            <a:fld id="{9D246567-28DA-4C9E-8C7B-4A2F82C6D39F}" type="slidenum">
              <a:rPr lang="nb-NO" altLang="nb-NO" smtClean="0"/>
              <a:t>4</a:t>
            </a:fld>
            <a:endParaRPr lang="nb-NO" altLang="nb-NO" dirty="0"/>
          </a:p>
        </p:txBody>
      </p:sp>
    </p:spTree>
    <p:extLst>
      <p:ext uri="{BB962C8B-B14F-4D97-AF65-F5344CB8AC3E}">
        <p14:creationId xmlns:p14="http://schemas.microsoft.com/office/powerpoint/2010/main" val="1182929180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Grp="1" noChangeArrowheads="1"/>
          </p:cNvSpPr>
          <p:nvPr>
            <p:ph type="title"/>
          </p:nvPr>
        </p:nvSpPr>
        <p:spPr>
          <a:xfrm>
            <a:off x="574388" y="980728"/>
            <a:ext cx="3781588" cy="648072"/>
          </a:xfrm>
        </p:spPr>
        <p:txBody>
          <a:bodyPr/>
          <a:lstStyle/>
          <a:p>
            <a:pPr algn="l" eaLnBrk="1" hangingPunct="1">
              <a:lnSpc>
                <a:spcPts val="3600"/>
              </a:lnSpc>
            </a:pPr>
            <a:r>
              <a:rPr lang="nb-NO" altLang="nb-NO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Krav fra Finanstilsynet</a:t>
            </a:r>
          </a:p>
        </p:txBody>
      </p:sp>
      <p:cxnSp>
        <p:nvCxnSpPr>
          <p:cNvPr id="8" name="Rett linje 7"/>
          <p:cNvCxnSpPr/>
          <p:nvPr/>
        </p:nvCxnSpPr>
        <p:spPr bwMode="auto">
          <a:xfrm>
            <a:off x="683568" y="836712"/>
            <a:ext cx="720000" cy="0"/>
          </a:xfrm>
          <a:prstGeom prst="line">
            <a:avLst/>
          </a:prstGeom>
          <a:ln w="38100">
            <a:solidFill>
              <a:srgbClr val="FF3B3B"/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Rektangel 8"/>
          <p:cNvSpPr/>
          <p:nvPr/>
        </p:nvSpPr>
        <p:spPr>
          <a:xfrm>
            <a:off x="683568" y="2060848"/>
            <a:ext cx="3384376" cy="4844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1" hangingPunct="1">
              <a:lnSpc>
                <a:spcPts val="2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ea typeface="Calibri" panose="020F0502020204030204" pitchFamily="34" charset="0"/>
                <a:cs typeface="Arial" panose="020B0604020202020204" pitchFamily="34" charset="0"/>
              </a:rPr>
              <a:t>Bachelorgrad i økonomi- og administrasjon eller regnskap og revisjon, samt 3 års relevant praksis </a:t>
            </a:r>
          </a:p>
          <a:p>
            <a:pPr eaLnBrk="1" hangingPunct="1">
              <a:lnSpc>
                <a:spcPts val="2000"/>
              </a:lnSpc>
              <a:spcBef>
                <a:spcPct val="50000"/>
              </a:spcBef>
              <a:buNone/>
            </a:pPr>
            <a:r>
              <a:rPr lang="nb-NO" altLang="nb-NO" sz="1600" b="0" i="1" dirty="0">
                <a:ea typeface="Calibri" panose="020F0502020204030204" pitchFamily="34" charset="0"/>
                <a:cs typeface="Arial" panose="020B0604020202020204" pitchFamily="34" charset="0"/>
              </a:rPr>
              <a:t>     eller</a:t>
            </a:r>
          </a:p>
          <a:p>
            <a:pPr marL="285750" indent="-285750" eaLnBrk="1" hangingPunct="1">
              <a:lnSpc>
                <a:spcPts val="2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ea typeface="Calibri" panose="020F0502020204030204" pitchFamily="34" charset="0"/>
                <a:cs typeface="Arial" panose="020B0604020202020204" pitchFamily="34" charset="0"/>
              </a:rPr>
              <a:t>Mastergrad i økonomi- og administrasjon eller regnskap og revisjon, samt 2 års relevant praksis</a:t>
            </a:r>
          </a:p>
          <a:p>
            <a:pPr marL="285750" indent="-285750" eaLnBrk="1" hangingPunct="1">
              <a:lnSpc>
                <a:spcPts val="22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ea typeface="Calibri" panose="020F0502020204030204" pitchFamily="34" charset="0"/>
                <a:cs typeface="Arial" panose="020B0604020202020204" pitchFamily="34" charset="0"/>
              </a:rPr>
              <a:t>Hederlig vandel og økonomisk vederheftig.</a:t>
            </a:r>
          </a:p>
          <a:p>
            <a:pPr marL="285750" indent="-285750" eaLnBrk="1" hangingPunct="1">
              <a:lnSpc>
                <a:spcPts val="22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ea typeface="Calibri" panose="020F0502020204030204" pitchFamily="34" charset="0"/>
                <a:cs typeface="Arial" panose="020B0604020202020204" pitchFamily="34" charset="0"/>
              </a:rPr>
              <a:t>Kontorsted i Norge og bosatt i EØS stat.</a:t>
            </a:r>
          </a:p>
          <a:p>
            <a:pPr marL="285750" indent="-285750" eaLnBrk="1" hangingPunct="1">
              <a:lnSpc>
                <a:spcPts val="22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nb-NO" altLang="nb-NO" sz="1800" b="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eaLnBrk="1" hangingPunct="1">
              <a:lnSpc>
                <a:spcPts val="22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nb-NO" altLang="nb-NO" sz="1800" b="0" dirty="0">
              <a:cs typeface="Arial" panose="020B0604020202020204" pitchFamily="34" charset="0"/>
            </a:endParaRPr>
          </a:p>
        </p:txBody>
      </p:sp>
      <p:pic>
        <p:nvPicPr>
          <p:cNvPr id="5" name="Bild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99"/>
          <a:stretch/>
        </p:blipFill>
        <p:spPr>
          <a:xfrm>
            <a:off x="4588672" y="-1610"/>
            <a:ext cx="4576388" cy="6076800"/>
          </a:xfrm>
          <a:prstGeom prst="rect">
            <a:avLst/>
          </a:prstGeom>
        </p:spPr>
      </p:pic>
      <p:sp>
        <p:nvSpPr>
          <p:cNvPr id="10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195736" y="6358304"/>
            <a:ext cx="2895600" cy="280119"/>
          </a:xfrm>
        </p:spPr>
        <p:txBody>
          <a:bodyPr/>
          <a:lstStyle/>
          <a:p>
            <a:pPr algn="l">
              <a:defRPr/>
            </a:pPr>
            <a:r>
              <a:rPr lang="nb-NO" dirty="0"/>
              <a:t>Regnskap er mer enn du tror!</a:t>
            </a:r>
          </a:p>
        </p:txBody>
      </p:sp>
      <p:sp>
        <p:nvSpPr>
          <p:cNvPr id="11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539552" y="6358304"/>
            <a:ext cx="504056" cy="280120"/>
          </a:xfrm>
        </p:spPr>
        <p:txBody>
          <a:bodyPr/>
          <a:lstStyle/>
          <a:p>
            <a:pPr algn="l"/>
            <a:r>
              <a:rPr lang="nb-NO" altLang="nb-NO" dirty="0"/>
              <a:t>s. </a:t>
            </a:r>
            <a:fld id="{227C4AC2-8387-47F9-AE1D-0F774D7E1866}" type="slidenum">
              <a:rPr lang="nb-NO" altLang="nb-NO" smtClean="0"/>
              <a:t>5</a:t>
            </a:fld>
            <a:endParaRPr lang="nb-NO" altLang="nb-NO" dirty="0"/>
          </a:p>
        </p:txBody>
      </p:sp>
    </p:spTree>
    <p:extLst>
      <p:ext uri="{BB962C8B-B14F-4D97-AF65-F5344CB8AC3E}">
        <p14:creationId xmlns:p14="http://schemas.microsoft.com/office/powerpoint/2010/main" val="2173323286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Text Box 15"/>
          <p:cNvSpPr txBox="1">
            <a:spLocks noChangeArrowheads="1"/>
          </p:cNvSpPr>
          <p:nvPr/>
        </p:nvSpPr>
        <p:spPr bwMode="auto">
          <a:xfrm>
            <a:off x="468313" y="1160463"/>
            <a:ext cx="7705725" cy="112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nb-NO" altLang="nb-NO" sz="1600" i="1" dirty="0">
              <a:solidFill>
                <a:srgbClr val="04427A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nb-NO" altLang="nb-NO" sz="1400" b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nb-NO" altLang="nb-NO" sz="1400" b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nb-NO" altLang="nb-NO" sz="1400" b="0" dirty="0"/>
              <a:t>			</a:t>
            </a:r>
          </a:p>
        </p:txBody>
      </p:sp>
      <p:cxnSp>
        <p:nvCxnSpPr>
          <p:cNvPr id="14" name="Rett linje 13"/>
          <p:cNvCxnSpPr/>
          <p:nvPr/>
        </p:nvCxnSpPr>
        <p:spPr bwMode="auto">
          <a:xfrm>
            <a:off x="683568" y="836712"/>
            <a:ext cx="720000" cy="0"/>
          </a:xfrm>
          <a:prstGeom prst="line">
            <a:avLst/>
          </a:prstGeom>
          <a:ln w="38100">
            <a:solidFill>
              <a:srgbClr val="FF3B3B"/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5" name="Rectangle 3"/>
          <p:cNvSpPr>
            <a:spLocks noGrp="1" noChangeArrowheads="1"/>
          </p:cNvSpPr>
          <p:nvPr>
            <p:ph type="title"/>
          </p:nvPr>
        </p:nvSpPr>
        <p:spPr>
          <a:xfrm>
            <a:off x="574388" y="1124744"/>
            <a:ext cx="7598012" cy="648072"/>
          </a:xfrm>
        </p:spPr>
        <p:txBody>
          <a:bodyPr/>
          <a:lstStyle/>
          <a:p>
            <a:pPr algn="l" eaLnBrk="1" hangingPunct="1">
              <a:lnSpc>
                <a:spcPts val="2600"/>
              </a:lnSpc>
            </a:pPr>
            <a:r>
              <a:rPr lang="nb-NO" altLang="nb-NO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Etterutdanning – minimum 80 timer i løpet av de foregående 3 år.</a:t>
            </a:r>
            <a:br>
              <a:rPr lang="nb-NO" altLang="nb-NO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nb-NO" altLang="nb-NO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Som regel betalt av arbeidsgiver og gjennomført i arbeidstiden.</a:t>
            </a:r>
          </a:p>
        </p:txBody>
      </p:sp>
      <p:sp>
        <p:nvSpPr>
          <p:cNvPr id="7" name="Rektangel 6"/>
          <p:cNvSpPr/>
          <p:nvPr/>
        </p:nvSpPr>
        <p:spPr bwMode="auto">
          <a:xfrm>
            <a:off x="0" y="2276872"/>
            <a:ext cx="9144000" cy="4032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</a:pPr>
            <a:endParaRPr kumimoji="0" lang="nb-NO" sz="2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1" name="Bilde 10"/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4" b="31487"/>
          <a:stretch/>
        </p:blipFill>
        <p:spPr>
          <a:xfrm>
            <a:off x="0" y="2033102"/>
            <a:ext cx="9144000" cy="4032448"/>
          </a:xfrm>
          <a:prstGeom prst="rect">
            <a:avLst/>
          </a:prstGeom>
        </p:spPr>
      </p:pic>
      <p:sp>
        <p:nvSpPr>
          <p:cNvPr id="10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195736" y="6358304"/>
            <a:ext cx="2895600" cy="280119"/>
          </a:xfrm>
        </p:spPr>
        <p:txBody>
          <a:bodyPr/>
          <a:lstStyle/>
          <a:p>
            <a:pPr algn="l">
              <a:defRPr/>
            </a:pPr>
            <a:r>
              <a:rPr lang="nb-NO" dirty="0"/>
              <a:t>Regnskap er mer enn du tror!</a:t>
            </a:r>
          </a:p>
        </p:txBody>
      </p:sp>
      <p:sp>
        <p:nvSpPr>
          <p:cNvPr id="12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539552" y="6358304"/>
            <a:ext cx="504056" cy="280120"/>
          </a:xfrm>
        </p:spPr>
        <p:txBody>
          <a:bodyPr/>
          <a:lstStyle/>
          <a:p>
            <a:pPr algn="l"/>
            <a:r>
              <a:rPr lang="nb-NO" altLang="nb-NO" dirty="0"/>
              <a:t>s. </a:t>
            </a:r>
            <a:fld id="{9F6C602A-FE83-4A8B-A944-C1AD871D690A}" type="slidenum">
              <a:rPr lang="nb-NO" altLang="nb-NO" smtClean="0"/>
              <a:t>6</a:t>
            </a:fld>
            <a:endParaRPr lang="nb-NO" altLang="nb-NO" dirty="0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3"/>
          <p:cNvSpPr>
            <a:spLocks noGrp="1" noChangeArrowheads="1"/>
          </p:cNvSpPr>
          <p:nvPr>
            <p:ph type="title"/>
          </p:nvPr>
        </p:nvSpPr>
        <p:spPr>
          <a:xfrm>
            <a:off x="574388" y="1052736"/>
            <a:ext cx="7886044" cy="648072"/>
          </a:xfrm>
        </p:spPr>
        <p:txBody>
          <a:bodyPr/>
          <a:lstStyle/>
          <a:p>
            <a:pPr algn="l" eaLnBrk="1" hangingPunct="1">
              <a:lnSpc>
                <a:spcPts val="2600"/>
              </a:lnSpc>
            </a:pPr>
            <a:r>
              <a:rPr lang="nb-NO" altLang="nb-NO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Hvorfor kundene bruker en regnskapsbedrift </a:t>
            </a:r>
          </a:p>
        </p:txBody>
      </p:sp>
      <p:cxnSp>
        <p:nvCxnSpPr>
          <p:cNvPr id="16" name="Rett linje 15"/>
          <p:cNvCxnSpPr/>
          <p:nvPr/>
        </p:nvCxnSpPr>
        <p:spPr bwMode="auto">
          <a:xfrm>
            <a:off x="683568" y="836712"/>
            <a:ext cx="720000" cy="0"/>
          </a:xfrm>
          <a:prstGeom prst="line">
            <a:avLst/>
          </a:prstGeom>
          <a:ln w="38100">
            <a:solidFill>
              <a:srgbClr val="FF3B3B"/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195736" y="6358304"/>
            <a:ext cx="2895600" cy="280119"/>
          </a:xfrm>
        </p:spPr>
        <p:txBody>
          <a:bodyPr/>
          <a:lstStyle/>
          <a:p>
            <a:pPr algn="l">
              <a:defRPr/>
            </a:pPr>
            <a:r>
              <a:rPr lang="nb-NO" dirty="0"/>
              <a:t>Regnskap er mer enn du tror!</a:t>
            </a:r>
          </a:p>
        </p:txBody>
      </p:sp>
      <p:sp>
        <p:nvSpPr>
          <p:cNvPr id="18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539552" y="6358304"/>
            <a:ext cx="504056" cy="280120"/>
          </a:xfrm>
        </p:spPr>
        <p:txBody>
          <a:bodyPr/>
          <a:lstStyle/>
          <a:p>
            <a:pPr algn="l"/>
            <a:r>
              <a:rPr lang="nb-NO" altLang="nb-NO" dirty="0"/>
              <a:t>s. </a:t>
            </a:r>
            <a:fld id="{1856E70C-5138-4B96-AB9F-FE3FB1FB879E}" type="slidenum">
              <a:rPr lang="nb-NO" altLang="nb-NO" smtClean="0"/>
              <a:t>7</a:t>
            </a:fld>
            <a:endParaRPr lang="nb-NO" altLang="nb-NO" dirty="0"/>
          </a:p>
        </p:txBody>
      </p:sp>
      <p:sp>
        <p:nvSpPr>
          <p:cNvPr id="2" name="TekstSylinder 1"/>
          <p:cNvSpPr txBox="1"/>
          <p:nvPr/>
        </p:nvSpPr>
        <p:spPr>
          <a:xfrm>
            <a:off x="611560" y="1859627"/>
            <a:ext cx="8424936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nb-NO" sz="1400" b="0" dirty="0"/>
              <a:t>Lønn, regnskap, skatt og avgift er </a:t>
            </a:r>
            <a:r>
              <a:rPr lang="nb-NO" sz="1400" dirty="0"/>
              <a:t>kompliserte fagområder </a:t>
            </a:r>
            <a:r>
              <a:rPr lang="nb-NO" sz="1400" b="0" dirty="0"/>
              <a:t>som forutsetter kompetanse som mange næringsdrivende ikke selv besitter 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nb-NO" sz="1400" b="0" dirty="0"/>
              <a:t>Bruke en </a:t>
            </a:r>
            <a:r>
              <a:rPr lang="nb-NO" sz="1400" dirty="0"/>
              <a:t>profesjonell leverandør med autorisasjon </a:t>
            </a:r>
            <a:r>
              <a:rPr lang="nb-NO" sz="1400" b="0" dirty="0"/>
              <a:t>som</a:t>
            </a:r>
            <a:r>
              <a:rPr lang="nb-NO" sz="1400" dirty="0"/>
              <a:t> </a:t>
            </a:r>
            <a:r>
              <a:rPr lang="nb-NO" sz="1400" b="0" dirty="0"/>
              <a:t>ivaretar disse oppgavene på en forsvarlig måte i henhold til myndighetskravene  </a:t>
            </a:r>
            <a:endParaRPr lang="nb-NO" sz="1400" b="0" u="sng" dirty="0"/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nb-NO" sz="1400" b="0" dirty="0"/>
              <a:t>En regnskapsbedrift og deres oppdragsansvarlige er underlagt krav til </a:t>
            </a:r>
            <a:r>
              <a:rPr lang="nb-NO" sz="1400" dirty="0"/>
              <a:t>kontinuerlig</a:t>
            </a:r>
            <a:r>
              <a:rPr lang="nb-NO" sz="1400" b="0" dirty="0"/>
              <a:t> </a:t>
            </a:r>
            <a:r>
              <a:rPr lang="nb-NO" sz="1400" dirty="0"/>
              <a:t>faglig oppdatering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nb-NO" sz="1400" dirty="0"/>
              <a:t>Trygghet</a:t>
            </a:r>
            <a:r>
              <a:rPr lang="nb-NO" sz="1400" b="0" dirty="0"/>
              <a:t> for best mulig økonomisk styring og at regler blir fulgt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nb-NO" sz="1400" dirty="0"/>
              <a:t>Frigjøre tid</a:t>
            </a:r>
            <a:r>
              <a:rPr lang="nb-NO" sz="1400" b="0" dirty="0"/>
              <a:t> til kunder og inntektsbringende arbeid for din virksomhet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nb-NO" sz="1400" b="0" dirty="0"/>
              <a:t>Mer </a:t>
            </a:r>
            <a:r>
              <a:rPr lang="nb-NO" sz="1400" dirty="0"/>
              <a:t>kostnadseffektiv drift</a:t>
            </a:r>
            <a:endParaRPr lang="nb-NO" sz="1400" b="0" dirty="0"/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nb-NO" sz="1400" b="0" dirty="0"/>
              <a:t>Regnskap er ferskvare – en regnskapsleverandør gir </a:t>
            </a:r>
            <a:r>
              <a:rPr lang="nb-NO" sz="1400" dirty="0"/>
              <a:t>oppdatert økonomisk status </a:t>
            </a:r>
            <a:r>
              <a:rPr lang="nb-NO" sz="1400" b="0" dirty="0"/>
              <a:t>slik at du kan styre virksomhet riktig etter likviditet og situasjon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nb-NO" sz="1400" b="0" dirty="0"/>
              <a:t>Regnskapsbedriftens evne til å </a:t>
            </a:r>
            <a:r>
              <a:rPr lang="nb-NO" sz="1400" dirty="0"/>
              <a:t>se muligheter, forebygge og løse problemer – </a:t>
            </a:r>
            <a:r>
              <a:rPr lang="nb-NO" sz="1400" b="0" dirty="0"/>
              <a:t>gode råd som gir økte verdier for bedriften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nb-NO" sz="1400" b="0" dirty="0"/>
              <a:t>Deres </a:t>
            </a:r>
            <a:r>
              <a:rPr lang="nb-NO" sz="1400" dirty="0"/>
              <a:t>nettverk</a:t>
            </a:r>
            <a:r>
              <a:rPr lang="nb-NO" sz="1400" b="0" dirty="0"/>
              <a:t> med banker, advokater, IT-konsulenter og andre sentrale leverandører som kan hjelpe kunden 	</a:t>
            </a:r>
          </a:p>
          <a:p>
            <a:pPr>
              <a:spcAft>
                <a:spcPts val="1200"/>
              </a:spcAft>
              <a:buNone/>
            </a:pPr>
            <a:endParaRPr lang="nb-NO" sz="1400" dirty="0"/>
          </a:p>
        </p:txBody>
      </p:sp>
    </p:spTree>
    <p:extLst>
      <p:ext uri="{BB962C8B-B14F-4D97-AF65-F5344CB8AC3E}">
        <p14:creationId xmlns:p14="http://schemas.microsoft.com/office/powerpoint/2010/main" val="583810178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84000" y="1124744"/>
            <a:ext cx="8280000" cy="5039960"/>
          </a:xfrm>
        </p:spPr>
        <p:txBody>
          <a:bodyPr/>
          <a:lstStyle/>
          <a:p>
            <a:pPr marL="0" indent="0">
              <a:buNone/>
            </a:pPr>
            <a:br>
              <a:rPr lang="nb-NO" sz="1100" dirty="0"/>
            </a:br>
            <a:endParaRPr lang="nb-NO" sz="1100" dirty="0"/>
          </a:p>
        </p:txBody>
      </p:sp>
      <p:sp>
        <p:nvSpPr>
          <p:cNvPr id="15" name="Rectangle 3"/>
          <p:cNvSpPr>
            <a:spLocks noGrp="1" noChangeArrowheads="1"/>
          </p:cNvSpPr>
          <p:nvPr>
            <p:ph type="title"/>
          </p:nvPr>
        </p:nvSpPr>
        <p:spPr>
          <a:xfrm>
            <a:off x="574388" y="980728"/>
            <a:ext cx="7886044" cy="648072"/>
          </a:xfrm>
        </p:spPr>
        <p:txBody>
          <a:bodyPr/>
          <a:lstStyle/>
          <a:p>
            <a:pPr algn="l" eaLnBrk="1" hangingPunct="1">
              <a:lnSpc>
                <a:spcPts val="2600"/>
              </a:lnSpc>
            </a:pPr>
            <a:r>
              <a:rPr lang="nb-NO" altLang="nb-NO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Noen tjenester fra en regnskapsbedrift </a:t>
            </a:r>
          </a:p>
        </p:txBody>
      </p:sp>
      <p:cxnSp>
        <p:nvCxnSpPr>
          <p:cNvPr id="16" name="Rett linje 15"/>
          <p:cNvCxnSpPr/>
          <p:nvPr/>
        </p:nvCxnSpPr>
        <p:spPr bwMode="auto">
          <a:xfrm>
            <a:off x="683568" y="836712"/>
            <a:ext cx="720000" cy="0"/>
          </a:xfrm>
          <a:prstGeom prst="line">
            <a:avLst/>
          </a:prstGeom>
          <a:ln w="38100">
            <a:solidFill>
              <a:srgbClr val="FF3B3B"/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195736" y="6358304"/>
            <a:ext cx="2895600" cy="280119"/>
          </a:xfrm>
        </p:spPr>
        <p:txBody>
          <a:bodyPr/>
          <a:lstStyle/>
          <a:p>
            <a:pPr algn="l">
              <a:defRPr/>
            </a:pPr>
            <a:r>
              <a:rPr lang="nb-NO" dirty="0"/>
              <a:t>Regnskap er mer enn du tror!</a:t>
            </a:r>
          </a:p>
        </p:txBody>
      </p:sp>
      <p:sp>
        <p:nvSpPr>
          <p:cNvPr id="18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539552" y="6358304"/>
            <a:ext cx="504056" cy="280120"/>
          </a:xfrm>
        </p:spPr>
        <p:txBody>
          <a:bodyPr/>
          <a:lstStyle/>
          <a:p>
            <a:pPr algn="l"/>
            <a:r>
              <a:rPr lang="nb-NO" altLang="nb-NO" dirty="0"/>
              <a:t>s. </a:t>
            </a:r>
            <a:fld id="{1856E70C-5138-4B96-AB9F-FE3FB1FB879E}" type="slidenum">
              <a:rPr lang="nb-NO" altLang="nb-NO" smtClean="0"/>
              <a:t>8</a:t>
            </a:fld>
            <a:endParaRPr lang="nb-NO" altLang="nb-NO" dirty="0"/>
          </a:p>
        </p:txBody>
      </p:sp>
      <p:sp>
        <p:nvSpPr>
          <p:cNvPr id="2" name="TekstSylinder 1"/>
          <p:cNvSpPr txBox="1"/>
          <p:nvPr/>
        </p:nvSpPr>
        <p:spPr>
          <a:xfrm>
            <a:off x="683568" y="1700808"/>
            <a:ext cx="8280432" cy="5045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Bilagshåndtering og bokføring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Regnskapsføring øvrig	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Årsoppgjør/selvangivelser	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Fakturering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Betalingsformidling	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Lønnsadministrasjon og personalarbeid	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Analyse og rapportering		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Økonomisk og annen rådgivning	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Etablering og avvikling av virksomhet, omdannelse av selskapsform, fusjon, fisjon.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Budsjettering	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Likviditet- og økonomistyring	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Administrative rutiner for kunder/IT-løsninger og samhandlingsmuligheter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Kontroll og kvalitetssikring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Kredittstyring/kundefordringer/inkasso 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Bistand ved finansiering, gjeldsforhandlinger, m.m..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nb-NO" sz="1400" b="0" dirty="0">
                <a:solidFill>
                  <a:srgbClr val="000000"/>
                </a:solidFill>
                <a:cs typeface="Arial" panose="020B0604020202020204" pitchFamily="34" charset="0"/>
              </a:rPr>
              <a:t>Utleie av økonomi- og regnskapspersonell</a:t>
            </a:r>
          </a:p>
          <a:p>
            <a:pPr>
              <a:spcAft>
                <a:spcPts val="400"/>
              </a:spcAft>
              <a:buNone/>
            </a:pPr>
            <a:r>
              <a:rPr lang="nb-NO" sz="2000" b="0" dirty="0"/>
              <a:t>	</a:t>
            </a:r>
          </a:p>
          <a:p>
            <a:pPr>
              <a:buNone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67240489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84000" y="1124744"/>
            <a:ext cx="8280000" cy="5039960"/>
          </a:xfrm>
        </p:spPr>
        <p:txBody>
          <a:bodyPr/>
          <a:lstStyle/>
          <a:p>
            <a:pPr marL="0" indent="0">
              <a:buNone/>
            </a:pPr>
            <a:br>
              <a:rPr lang="nb-NO" sz="1100" dirty="0"/>
            </a:br>
            <a:endParaRPr lang="nb-NO" sz="1100" dirty="0"/>
          </a:p>
        </p:txBody>
      </p:sp>
      <p:sp>
        <p:nvSpPr>
          <p:cNvPr id="15" name="Rectangle 3"/>
          <p:cNvSpPr>
            <a:spLocks noGrp="1" noChangeArrowheads="1"/>
          </p:cNvSpPr>
          <p:nvPr>
            <p:ph type="title"/>
          </p:nvPr>
        </p:nvSpPr>
        <p:spPr>
          <a:xfrm>
            <a:off x="574388" y="1124744"/>
            <a:ext cx="7886044" cy="648072"/>
          </a:xfrm>
        </p:spPr>
        <p:txBody>
          <a:bodyPr/>
          <a:lstStyle/>
          <a:p>
            <a:pPr algn="l" eaLnBrk="1" hangingPunct="1">
              <a:lnSpc>
                <a:spcPts val="2600"/>
              </a:lnSpc>
            </a:pPr>
            <a:r>
              <a:rPr lang="nb-NO" altLang="nb-NO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Tjenester i vekst</a:t>
            </a:r>
          </a:p>
        </p:txBody>
      </p:sp>
      <p:cxnSp>
        <p:nvCxnSpPr>
          <p:cNvPr id="16" name="Rett linje 15"/>
          <p:cNvCxnSpPr/>
          <p:nvPr/>
        </p:nvCxnSpPr>
        <p:spPr bwMode="auto">
          <a:xfrm>
            <a:off x="683568" y="836712"/>
            <a:ext cx="720000" cy="0"/>
          </a:xfrm>
          <a:prstGeom prst="line">
            <a:avLst/>
          </a:prstGeom>
          <a:ln w="38100">
            <a:solidFill>
              <a:srgbClr val="FF3B3B"/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195736" y="6358304"/>
            <a:ext cx="2895600" cy="280119"/>
          </a:xfrm>
        </p:spPr>
        <p:txBody>
          <a:bodyPr/>
          <a:lstStyle/>
          <a:p>
            <a:pPr algn="l">
              <a:defRPr/>
            </a:pPr>
            <a:r>
              <a:rPr lang="nb-NO" dirty="0"/>
              <a:t>Regnskap er mer enn du tror!</a:t>
            </a:r>
          </a:p>
        </p:txBody>
      </p:sp>
      <p:sp>
        <p:nvSpPr>
          <p:cNvPr id="18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539552" y="6358304"/>
            <a:ext cx="504056" cy="280120"/>
          </a:xfrm>
        </p:spPr>
        <p:txBody>
          <a:bodyPr/>
          <a:lstStyle/>
          <a:p>
            <a:pPr algn="l"/>
            <a:r>
              <a:rPr lang="nb-NO" altLang="nb-NO" dirty="0"/>
              <a:t>s. </a:t>
            </a:r>
            <a:fld id="{1856E70C-5138-4B96-AB9F-FE3FB1FB879E}" type="slidenum">
              <a:rPr lang="nb-NO" altLang="nb-NO" smtClean="0"/>
              <a:t>9</a:t>
            </a:fld>
            <a:endParaRPr lang="nb-NO" altLang="nb-NO" dirty="0"/>
          </a:p>
        </p:txBody>
      </p:sp>
      <p:sp>
        <p:nvSpPr>
          <p:cNvPr id="2" name="TekstSylinder 1"/>
          <p:cNvSpPr txBox="1"/>
          <p:nvPr/>
        </p:nvSpPr>
        <p:spPr>
          <a:xfrm>
            <a:off x="683568" y="1916832"/>
            <a:ext cx="7272808" cy="334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b-NO" sz="1600" b="0" dirty="0"/>
              <a:t>Økonomisk og annen rådgivningsbistand	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b-NO" sz="1600" b="0" dirty="0"/>
              <a:t>Analyse og rapportering 	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b-NO" sz="1600" b="0" dirty="0"/>
              <a:t>Likviditet- og økonomistyring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b-NO" sz="1600" b="0" dirty="0" err="1"/>
              <a:t>Controllerfunksjon</a:t>
            </a:r>
            <a:r>
              <a:rPr lang="nb-NO" sz="1600" b="0" dirty="0"/>
              <a:t>/kvalitetssikring	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b-NO" sz="1600" b="0" dirty="0"/>
              <a:t>Lønn- og personaltjenester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b-NO" sz="1600" b="0" dirty="0"/>
              <a:t>Teknologibistand og effektivisering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b-NO" sz="1600" b="0" dirty="0"/>
              <a:t>Betalingsformidling og innfordring 	</a:t>
            </a:r>
          </a:p>
          <a:p>
            <a:pPr>
              <a:buNone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03061300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3"/>
          <p:cNvGrpSpPr/>
          <p:nvPr/>
        </p:nvGrpSpPr>
        <p:grpSpPr>
          <a:xfrm>
            <a:off x="-293664" y="1706486"/>
            <a:ext cx="3760290" cy="2252904"/>
            <a:chOff x="-862271" y="952668"/>
            <a:chExt cx="3760290" cy="2252904"/>
          </a:xfrm>
        </p:grpSpPr>
        <p:sp>
          <p:nvSpPr>
            <p:cNvPr id="22" name="Tittel 4"/>
            <p:cNvSpPr txBox="1">
              <a:spLocks/>
            </p:cNvSpPr>
            <p:nvPr/>
          </p:nvSpPr>
          <p:spPr>
            <a:xfrm>
              <a:off x="-862271" y="952668"/>
              <a:ext cx="2153478" cy="225290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r" defTabSz="457200" rtl="0" eaLnBrk="1" latinLnBrk="0" hangingPunct="1">
                <a:spcBef>
                  <a:spcPct val="0"/>
                </a:spcBef>
                <a:buNone/>
                <a:defRPr sz="32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nb-NO" sz="11500" dirty="0">
                  <a:solidFill>
                    <a:srgbClr val="FFFFFF">
                      <a:lumMod val="85000"/>
                    </a:srgb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”</a:t>
              </a:r>
            </a:p>
          </p:txBody>
        </p:sp>
        <p:sp>
          <p:nvSpPr>
            <p:cNvPr id="23" name="Rectangle 5"/>
            <p:cNvSpPr/>
            <p:nvPr/>
          </p:nvSpPr>
          <p:spPr>
            <a:xfrm>
              <a:off x="411728" y="1691127"/>
              <a:ext cx="2486291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3300">
                <a:lnSpc>
                  <a:spcPts val="1500"/>
                </a:lnSpc>
                <a:buNone/>
              </a:pPr>
              <a:r>
                <a:rPr lang="nb-NO" sz="1200" b="0" dirty="0">
                  <a:cs typeface="Arial" panose="020B0604020202020204" pitchFamily="34" charset="0"/>
                </a:rPr>
                <a:t>Det er veldig lærerikt og du anvender i høy grad den kunnskapen du har fått i den økonomiske utdanningen.</a:t>
              </a:r>
              <a:endParaRPr lang="nb-NO" sz="1200" b="0" i="1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24" name="Group 6"/>
          <p:cNvGrpSpPr/>
          <p:nvPr/>
        </p:nvGrpSpPr>
        <p:grpSpPr>
          <a:xfrm>
            <a:off x="2291016" y="1489565"/>
            <a:ext cx="3627734" cy="2252904"/>
            <a:chOff x="-69454" y="1574477"/>
            <a:chExt cx="3627734" cy="2252904"/>
          </a:xfrm>
        </p:grpSpPr>
        <p:sp>
          <p:nvSpPr>
            <p:cNvPr id="25" name="Tittel 4"/>
            <p:cNvSpPr txBox="1">
              <a:spLocks/>
            </p:cNvSpPr>
            <p:nvPr/>
          </p:nvSpPr>
          <p:spPr>
            <a:xfrm>
              <a:off x="-69454" y="1574477"/>
              <a:ext cx="2153478" cy="225290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r" defTabSz="457200" rtl="0" eaLnBrk="1" latinLnBrk="0" hangingPunct="1">
                <a:spcBef>
                  <a:spcPct val="0"/>
                </a:spcBef>
                <a:buNone/>
                <a:defRPr sz="32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nb-NO" sz="11500" dirty="0">
                  <a:solidFill>
                    <a:srgbClr val="FF33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”</a:t>
              </a:r>
            </a:p>
          </p:txBody>
        </p:sp>
        <p:sp>
          <p:nvSpPr>
            <p:cNvPr id="26" name="Rectangle 8"/>
            <p:cNvSpPr/>
            <p:nvPr/>
          </p:nvSpPr>
          <p:spPr>
            <a:xfrm>
              <a:off x="1204546" y="2312936"/>
              <a:ext cx="2353734" cy="669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3300">
                <a:lnSpc>
                  <a:spcPts val="1500"/>
                </a:lnSpc>
                <a:buNone/>
              </a:pPr>
              <a:r>
                <a:rPr lang="nb-NO" sz="1200" b="0" dirty="0">
                  <a:cs typeface="Arial" panose="020B0604020202020204" pitchFamily="34" charset="0"/>
                </a:rPr>
                <a:t>Du får en trygg og sikker arbeidsplass, samtidig som det er vanvittig mange muligheter.</a:t>
              </a:r>
              <a:endParaRPr lang="nb-NO" sz="1200" b="0" i="1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27" name="Group 9"/>
          <p:cNvGrpSpPr/>
          <p:nvPr/>
        </p:nvGrpSpPr>
        <p:grpSpPr>
          <a:xfrm>
            <a:off x="1925227" y="2734170"/>
            <a:ext cx="4270082" cy="2252904"/>
            <a:chOff x="-69454" y="1574477"/>
            <a:chExt cx="4270082" cy="2252904"/>
          </a:xfrm>
        </p:grpSpPr>
        <p:sp>
          <p:nvSpPr>
            <p:cNvPr id="28" name="Tittel 4"/>
            <p:cNvSpPr txBox="1">
              <a:spLocks/>
            </p:cNvSpPr>
            <p:nvPr/>
          </p:nvSpPr>
          <p:spPr>
            <a:xfrm>
              <a:off x="-69454" y="1574477"/>
              <a:ext cx="2153478" cy="225290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r" defTabSz="457200" rtl="0" eaLnBrk="1" latinLnBrk="0" hangingPunct="1">
                <a:spcBef>
                  <a:spcPct val="0"/>
                </a:spcBef>
                <a:buNone/>
                <a:defRPr sz="32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nb-NO" sz="11500" dirty="0">
                  <a:solidFill>
                    <a:srgbClr val="FFFFFF">
                      <a:lumMod val="85000"/>
                    </a:srgb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”</a:t>
              </a:r>
            </a:p>
          </p:txBody>
        </p:sp>
        <p:sp>
          <p:nvSpPr>
            <p:cNvPr id="29" name="Rectangle 11"/>
            <p:cNvSpPr/>
            <p:nvPr/>
          </p:nvSpPr>
          <p:spPr>
            <a:xfrm>
              <a:off x="1204546" y="2312936"/>
              <a:ext cx="2996082" cy="669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500"/>
                </a:lnSpc>
                <a:buNone/>
              </a:pPr>
              <a:r>
                <a:rPr lang="nb-NO" sz="1200" b="0" dirty="0">
                  <a:cs typeface="Arial" panose="020B0604020202020204" pitchFamily="34" charset="0"/>
                </a:rPr>
                <a:t>Om du er interessert i økonomi, kundekontakt og IT bør du absolutt satse på regnskapsbransjen.</a:t>
              </a:r>
              <a:r>
                <a:rPr lang="nb-NO" sz="1400" dirty="0">
                  <a:latin typeface="Calibri" panose="020F0502020204030204" pitchFamily="34" charset="0"/>
                </a:rPr>
                <a:t> </a:t>
              </a:r>
            </a:p>
          </p:txBody>
        </p:sp>
      </p:grpSp>
      <p:grpSp>
        <p:nvGrpSpPr>
          <p:cNvPr id="30" name="Group 15"/>
          <p:cNvGrpSpPr/>
          <p:nvPr/>
        </p:nvGrpSpPr>
        <p:grpSpPr>
          <a:xfrm>
            <a:off x="-655773" y="3248788"/>
            <a:ext cx="3657739" cy="2252904"/>
            <a:chOff x="-664103" y="1574477"/>
            <a:chExt cx="3657739" cy="2252904"/>
          </a:xfrm>
        </p:grpSpPr>
        <p:sp>
          <p:nvSpPr>
            <p:cNvPr id="31" name="Tittel 4"/>
            <p:cNvSpPr txBox="1">
              <a:spLocks/>
            </p:cNvSpPr>
            <p:nvPr/>
          </p:nvSpPr>
          <p:spPr>
            <a:xfrm>
              <a:off x="-664103" y="1574477"/>
              <a:ext cx="2153478" cy="225290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r" defTabSz="457200" rtl="0" eaLnBrk="1" latinLnBrk="0" hangingPunct="1">
                <a:spcBef>
                  <a:spcPct val="0"/>
                </a:spcBef>
                <a:buNone/>
                <a:defRPr sz="32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nb-NO" sz="11500" dirty="0">
                  <a:solidFill>
                    <a:srgbClr val="FF33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”</a:t>
              </a:r>
            </a:p>
          </p:txBody>
        </p:sp>
        <p:sp>
          <p:nvSpPr>
            <p:cNvPr id="32" name="Rectangle 17"/>
            <p:cNvSpPr/>
            <p:nvPr/>
          </p:nvSpPr>
          <p:spPr>
            <a:xfrm>
              <a:off x="227332" y="2312936"/>
              <a:ext cx="2766304" cy="10541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457200">
                <a:lnSpc>
                  <a:spcPts val="1500"/>
                </a:lnSpc>
                <a:buNone/>
              </a:pPr>
              <a:r>
                <a:rPr lang="nb-NO" sz="1200" b="0" dirty="0">
                  <a:cs typeface="Arial" panose="020B0604020202020204" pitchFamily="34" charset="0"/>
                </a:rPr>
                <a:t>Det er en fin mulighet til å lære seg mer om forskjellige bransjer i næringslivet dersom man egentlig sitter med en gründeridé i magen.</a:t>
              </a:r>
            </a:p>
          </p:txBody>
        </p:sp>
      </p:grpSp>
      <p:grpSp>
        <p:nvGrpSpPr>
          <p:cNvPr id="33" name="Group 21"/>
          <p:cNvGrpSpPr/>
          <p:nvPr/>
        </p:nvGrpSpPr>
        <p:grpSpPr>
          <a:xfrm>
            <a:off x="5117514" y="2849770"/>
            <a:ext cx="3627734" cy="2252904"/>
            <a:chOff x="-69454" y="1574477"/>
            <a:chExt cx="3627734" cy="2252904"/>
          </a:xfrm>
        </p:grpSpPr>
        <p:sp>
          <p:nvSpPr>
            <p:cNvPr id="34" name="Tittel 4"/>
            <p:cNvSpPr txBox="1">
              <a:spLocks/>
            </p:cNvSpPr>
            <p:nvPr/>
          </p:nvSpPr>
          <p:spPr>
            <a:xfrm>
              <a:off x="-69454" y="1574477"/>
              <a:ext cx="2153478" cy="225290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r" defTabSz="457200" rtl="0" eaLnBrk="1" latinLnBrk="0" hangingPunct="1">
                <a:spcBef>
                  <a:spcPct val="0"/>
                </a:spcBef>
                <a:buNone/>
                <a:defRPr sz="32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nb-NO" sz="11500" dirty="0">
                  <a:solidFill>
                    <a:srgbClr val="FF33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”</a:t>
              </a:r>
            </a:p>
          </p:txBody>
        </p:sp>
        <p:sp>
          <p:nvSpPr>
            <p:cNvPr id="35" name="Rectangle 23"/>
            <p:cNvSpPr/>
            <p:nvPr/>
          </p:nvSpPr>
          <p:spPr>
            <a:xfrm>
              <a:off x="1204546" y="2312936"/>
              <a:ext cx="2353734" cy="669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3300">
                <a:lnSpc>
                  <a:spcPts val="1500"/>
                </a:lnSpc>
                <a:buNone/>
              </a:pPr>
              <a:r>
                <a:rPr lang="nb-NO" sz="1200" b="0" dirty="0">
                  <a:cs typeface="Arial" panose="020B0604020202020204" pitchFamily="34" charset="0"/>
                </a:rPr>
                <a:t>Det skjer stadig endringer i bransjen som gjør det svært spennende.</a:t>
              </a:r>
              <a:endParaRPr lang="nb-NO" sz="1200" b="0" i="1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36" name="Group 24"/>
          <p:cNvGrpSpPr/>
          <p:nvPr/>
        </p:nvGrpSpPr>
        <p:grpSpPr>
          <a:xfrm>
            <a:off x="5091336" y="1650313"/>
            <a:ext cx="3760290" cy="2252904"/>
            <a:chOff x="-862271" y="952668"/>
            <a:chExt cx="3760290" cy="2252904"/>
          </a:xfrm>
        </p:grpSpPr>
        <p:sp>
          <p:nvSpPr>
            <p:cNvPr id="37" name="Tittel 4"/>
            <p:cNvSpPr txBox="1">
              <a:spLocks/>
            </p:cNvSpPr>
            <p:nvPr/>
          </p:nvSpPr>
          <p:spPr>
            <a:xfrm>
              <a:off x="-862271" y="952668"/>
              <a:ext cx="2153478" cy="225290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r" defTabSz="457200" rtl="0" eaLnBrk="1" latinLnBrk="0" hangingPunct="1">
                <a:spcBef>
                  <a:spcPct val="0"/>
                </a:spcBef>
                <a:buNone/>
                <a:defRPr sz="32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nb-NO" sz="11500" dirty="0">
                  <a:solidFill>
                    <a:srgbClr val="FFFFFF">
                      <a:lumMod val="85000"/>
                    </a:srgb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”</a:t>
              </a:r>
            </a:p>
          </p:txBody>
        </p:sp>
        <p:sp>
          <p:nvSpPr>
            <p:cNvPr id="38" name="Rectangle 26"/>
            <p:cNvSpPr/>
            <p:nvPr/>
          </p:nvSpPr>
          <p:spPr>
            <a:xfrm>
              <a:off x="411728" y="1691127"/>
              <a:ext cx="2486291" cy="669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3300">
                <a:lnSpc>
                  <a:spcPts val="1500"/>
                </a:lnSpc>
                <a:buNone/>
              </a:pPr>
              <a:r>
                <a:rPr lang="nb-NO" sz="1200" b="0" dirty="0">
                  <a:cs typeface="Arial" panose="020B0604020202020204" pitchFamily="34" charset="0"/>
                </a:rPr>
                <a:t>Du hjelper bedriftseiere med å lykkes og er ofte den eneste samtalepartner de har.</a:t>
              </a:r>
              <a:endParaRPr lang="nb-NO" sz="1200" b="0" i="1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39" name="Group 40"/>
          <p:cNvGrpSpPr/>
          <p:nvPr/>
        </p:nvGrpSpPr>
        <p:grpSpPr>
          <a:xfrm>
            <a:off x="1907981" y="4443934"/>
            <a:ext cx="3570035" cy="2252904"/>
            <a:chOff x="1962546" y="1587177"/>
            <a:chExt cx="3570035" cy="2252904"/>
          </a:xfrm>
        </p:grpSpPr>
        <p:sp>
          <p:nvSpPr>
            <p:cNvPr id="40" name="Tittel 4"/>
            <p:cNvSpPr txBox="1">
              <a:spLocks/>
            </p:cNvSpPr>
            <p:nvPr/>
          </p:nvSpPr>
          <p:spPr>
            <a:xfrm>
              <a:off x="1962546" y="1587177"/>
              <a:ext cx="2153478" cy="225290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r" defTabSz="457200" rtl="0" eaLnBrk="1" latinLnBrk="0" hangingPunct="1">
                <a:spcBef>
                  <a:spcPct val="0"/>
                </a:spcBef>
                <a:buNone/>
                <a:defRPr sz="32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nb-NO" sz="11500" dirty="0">
                  <a:solidFill>
                    <a:srgbClr val="FF33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”</a:t>
              </a:r>
            </a:p>
          </p:txBody>
        </p:sp>
        <p:sp>
          <p:nvSpPr>
            <p:cNvPr id="41" name="Rectangle 42"/>
            <p:cNvSpPr/>
            <p:nvPr/>
          </p:nvSpPr>
          <p:spPr>
            <a:xfrm>
              <a:off x="3236547" y="2325636"/>
              <a:ext cx="2296034" cy="669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3300">
                <a:lnSpc>
                  <a:spcPts val="1500"/>
                </a:lnSpc>
                <a:buNone/>
              </a:pPr>
              <a:r>
                <a:rPr lang="nb-NO" sz="1200" b="0" dirty="0">
                  <a:cs typeface="Arial" panose="020B0604020202020204" pitchFamily="34" charset="0"/>
                </a:rPr>
                <a:t>Det er varierende arbeidsoppgaver og et yrke for framtiden.</a:t>
              </a:r>
              <a:endParaRPr lang="nb-NO" sz="1200" b="0" i="1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42" name="Group 43"/>
          <p:cNvGrpSpPr/>
          <p:nvPr/>
        </p:nvGrpSpPr>
        <p:grpSpPr>
          <a:xfrm>
            <a:off x="4311873" y="4166692"/>
            <a:ext cx="3416711" cy="2252904"/>
            <a:chOff x="255329" y="863768"/>
            <a:chExt cx="3416711" cy="2252904"/>
          </a:xfrm>
        </p:grpSpPr>
        <p:sp>
          <p:nvSpPr>
            <p:cNvPr id="43" name="Tittel 4"/>
            <p:cNvSpPr txBox="1">
              <a:spLocks/>
            </p:cNvSpPr>
            <p:nvPr/>
          </p:nvSpPr>
          <p:spPr>
            <a:xfrm>
              <a:off x="255329" y="863768"/>
              <a:ext cx="2153478" cy="225290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r" defTabSz="457200" rtl="0" eaLnBrk="1" latinLnBrk="0" hangingPunct="1">
                <a:spcBef>
                  <a:spcPct val="0"/>
                </a:spcBef>
                <a:buNone/>
                <a:defRPr sz="32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nb-NO" sz="11500" dirty="0">
                  <a:solidFill>
                    <a:srgbClr val="FFFFFF">
                      <a:lumMod val="85000"/>
                    </a:srgb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”</a:t>
              </a:r>
            </a:p>
          </p:txBody>
        </p:sp>
        <p:sp>
          <p:nvSpPr>
            <p:cNvPr id="44" name="Rectangle 45"/>
            <p:cNvSpPr/>
            <p:nvPr/>
          </p:nvSpPr>
          <p:spPr>
            <a:xfrm>
              <a:off x="1376007" y="1602227"/>
              <a:ext cx="2296033" cy="669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457200">
                <a:lnSpc>
                  <a:spcPts val="1500"/>
                </a:lnSpc>
                <a:buNone/>
              </a:pPr>
              <a:r>
                <a:rPr lang="nb-NO" sz="1200" b="0" dirty="0">
                  <a:cs typeface="Arial" panose="020B0604020202020204" pitchFamily="34" charset="0"/>
                </a:rPr>
                <a:t>Dersom du er åpen for det, kan du forme din egen hverdag.</a:t>
              </a:r>
            </a:p>
          </p:txBody>
        </p:sp>
      </p:grpSp>
      <p:sp>
        <p:nvSpPr>
          <p:cNvPr id="45" name="Rectangle 3"/>
          <p:cNvSpPr>
            <a:spLocks noGrp="1" noChangeArrowheads="1"/>
          </p:cNvSpPr>
          <p:nvPr>
            <p:ph type="title"/>
          </p:nvPr>
        </p:nvSpPr>
        <p:spPr>
          <a:xfrm>
            <a:off x="574388" y="980728"/>
            <a:ext cx="3781588" cy="648072"/>
          </a:xfrm>
        </p:spPr>
        <p:txBody>
          <a:bodyPr/>
          <a:lstStyle/>
          <a:p>
            <a:pPr algn="l" eaLnBrk="1" hangingPunct="1">
              <a:lnSpc>
                <a:spcPts val="3600"/>
              </a:lnSpc>
            </a:pPr>
            <a:r>
              <a:rPr lang="nb-NO" altLang="nb-NO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Hvorfor jobbe med regnskap</a:t>
            </a:r>
          </a:p>
        </p:txBody>
      </p:sp>
      <p:cxnSp>
        <p:nvCxnSpPr>
          <p:cNvPr id="46" name="Rett linje 45"/>
          <p:cNvCxnSpPr/>
          <p:nvPr/>
        </p:nvCxnSpPr>
        <p:spPr bwMode="auto">
          <a:xfrm>
            <a:off x="683568" y="836712"/>
            <a:ext cx="720000" cy="0"/>
          </a:xfrm>
          <a:prstGeom prst="line">
            <a:avLst/>
          </a:prstGeom>
          <a:ln w="38100">
            <a:solidFill>
              <a:srgbClr val="FF3B3B"/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7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195736" y="6358304"/>
            <a:ext cx="2895600" cy="280119"/>
          </a:xfrm>
        </p:spPr>
        <p:txBody>
          <a:bodyPr/>
          <a:lstStyle/>
          <a:p>
            <a:pPr algn="l">
              <a:defRPr/>
            </a:pPr>
            <a:r>
              <a:rPr lang="nb-NO" dirty="0"/>
              <a:t>Regnskap er mer enn du tror!</a:t>
            </a:r>
          </a:p>
        </p:txBody>
      </p:sp>
      <p:sp>
        <p:nvSpPr>
          <p:cNvPr id="48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539552" y="6358304"/>
            <a:ext cx="504056" cy="280120"/>
          </a:xfrm>
        </p:spPr>
        <p:txBody>
          <a:bodyPr/>
          <a:lstStyle/>
          <a:p>
            <a:pPr algn="l"/>
            <a:r>
              <a:rPr lang="nb-NO" altLang="nb-NO" dirty="0"/>
              <a:t>s. </a:t>
            </a:r>
            <a:fld id="{2812804C-2BDB-452B-BC2F-0A6DF13ED244}" type="slidenum">
              <a:rPr lang="nb-NO" altLang="nb-NO" smtClean="0"/>
              <a:t>10</a:t>
            </a:fld>
            <a:endParaRPr lang="nb-NO" altLang="nb-NO" dirty="0"/>
          </a:p>
        </p:txBody>
      </p:sp>
    </p:spTree>
    <p:extLst>
      <p:ext uri="{BB962C8B-B14F-4D97-AF65-F5344CB8AC3E}">
        <p14:creationId xmlns:p14="http://schemas.microsoft.com/office/powerpoint/2010/main" val="33700197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nb-NO" sz="2000" dirty="0"/>
              <a:t>Utvikling i total oppdragsmengde</a:t>
            </a:r>
            <a:br>
              <a:rPr lang="nb-NO" sz="2000" dirty="0"/>
            </a:br>
            <a:endParaRPr lang="nb-NO" sz="1400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>
              <a:defRPr/>
            </a:pPr>
            <a:fld id="{2BAEEB25-DB51-4D43-90C2-7DA6138786F0}" type="datetime1">
              <a:rPr lang="nb-NO" smtClean="0"/>
              <a:pPr>
                <a:defRPr/>
              </a:pPr>
              <a:t>03.02.2023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nb-NO"/>
              <a:t>Regnskap er mer enn du tror!</a:t>
            </a:r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nb-NO" altLang="nb-NO"/>
              <a:t>s </a:t>
            </a:r>
            <a:fld id="{D908B47A-E7A3-46EC-A2B5-89CED1AEFDB9}" type="slidenum">
              <a:rPr lang="nb-NO" altLang="nb-NO" smtClean="0"/>
              <a:pPr/>
              <a:t>11</a:t>
            </a:fld>
            <a:endParaRPr lang="nb-NO" altLang="nb-NO" dirty="0"/>
          </a:p>
        </p:txBody>
      </p:sp>
      <p:sp>
        <p:nvSpPr>
          <p:cNvPr id="10" name="TekstSylinder 9"/>
          <p:cNvSpPr txBox="1"/>
          <p:nvPr/>
        </p:nvSpPr>
        <p:spPr>
          <a:xfrm>
            <a:off x="467544" y="980728"/>
            <a:ext cx="6624736" cy="240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b-NO" sz="1200" b="0" dirty="0"/>
              <a:t>Totalt antall bedrifter i Norge som benytter ekstern regnskapsfører.</a:t>
            </a:r>
          </a:p>
        </p:txBody>
      </p:sp>
      <p:graphicFrame>
        <p:nvGraphicFramePr>
          <p:cNvPr id="12" name="Plassholder for innhold 11">
            <a:extLst>
              <a:ext uri="{FF2B5EF4-FFF2-40B4-BE49-F238E27FC236}">
                <a16:creationId xmlns:a16="http://schemas.microsoft.com/office/drawing/2014/main" id="{14545E49-3C60-2BF5-1620-6C91B3C460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307393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41080163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nb-NO" altLang="nb-NO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Lønnsnivå statsautorisert regnskapsfører   </a:t>
            </a:r>
            <a:endParaRPr lang="nb-NO" dirty="0"/>
          </a:p>
        </p:txBody>
      </p:sp>
      <p:graphicFrame>
        <p:nvGraphicFramePr>
          <p:cNvPr id="9" name="Plassholder for innhold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985847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>
              <a:defRPr/>
            </a:pPr>
            <a:fld id="{2BAEEB25-DB51-4D43-90C2-7DA6138786F0}" type="datetime1">
              <a:rPr lang="nb-NO" smtClean="0"/>
              <a:pPr>
                <a:defRPr/>
              </a:pPr>
              <a:t>03.02.2023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nb-NO" dirty="0"/>
              <a:t>Regnskap er mer enn du tror!</a:t>
            </a: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nb-NO" altLang="nb-NO"/>
              <a:t>s </a:t>
            </a:r>
            <a:fld id="{D908B47A-E7A3-46EC-A2B5-89CED1AEFDB9}" type="slidenum">
              <a:rPr lang="nb-NO" altLang="nb-NO" smtClean="0"/>
              <a:pPr/>
              <a:t>12</a:t>
            </a:fld>
            <a:endParaRPr lang="nb-NO" altLang="nb-NO" dirty="0"/>
          </a:p>
        </p:txBody>
      </p:sp>
      <p:sp>
        <p:nvSpPr>
          <p:cNvPr id="3" name="TekstSylinder 2">
            <a:extLst>
              <a:ext uri="{FF2B5EF4-FFF2-40B4-BE49-F238E27FC236}">
                <a16:creationId xmlns:a16="http://schemas.microsoft.com/office/drawing/2014/main" id="{EB3FE962-CBE2-34BE-936C-AF1944FAA051}"/>
              </a:ext>
            </a:extLst>
          </p:cNvPr>
          <p:cNvSpPr txBox="1"/>
          <p:nvPr/>
        </p:nvSpPr>
        <p:spPr>
          <a:xfrm>
            <a:off x="467544" y="980728"/>
            <a:ext cx="8424936" cy="240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b-NO" sz="1200" b="0" dirty="0"/>
              <a:t>Utvikling i gjennomsnittlig avtalt årslønn </a:t>
            </a:r>
            <a:r>
              <a:rPr lang="nb-NO" sz="1100" b="0" dirty="0"/>
              <a:t>(eventuell overtidslønn, resultatbasert lønn og verdien av frynsegoder kommer i tillegg.</a:t>
            </a:r>
            <a:endParaRPr lang="nb-NO" sz="1200" b="0" dirty="0"/>
          </a:p>
        </p:txBody>
      </p:sp>
    </p:spTree>
    <p:extLst>
      <p:ext uri="{BB962C8B-B14F-4D97-AF65-F5344CB8AC3E}">
        <p14:creationId xmlns:p14="http://schemas.microsoft.com/office/powerpoint/2010/main" val="40224527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4" name="AutoShape 8" descr="data:image/jpg;base64,/9j/4AAQSkZJRgABAQAAAQABAAD/2wCEAAkGBggGBRUIBwgKFRUWGB4aGBgYDRodHRwgIiEgJyAjHCAeHTIqHyEqIx8fIDksJSctMTgsIB8xNTwqQSc3LSkBCQoKDQsNGQ4OGS8kHiQ0NDU1NTUvNS00Miw0NTU0NCw0LzQ1NjU0LDUsNCksLDQ0LDQ0NCw0NDQ0NC8wMjUsNP/AABEIACwAjgMBIgACEQEDEQH/xAAcAAACAgMBAQAAAAAAAAAAAAAGBwUIAAMEAgH/xABDEAABAwIEAgYHAgsJAQAAAAABAgMRBAUABhIhMUEHExZRYXEiMlWBlLHRQpEUFyMzQ2KSobLB0jU3RWRyc4Ki8BX/xAAZAQEAAwEBAAAAAAAAAAAAAAAAAQIEAwX/xAAgEQACAgICAwEBAAAAAAAAAAAAAQIDBBETMRIhQQVR/9oADAMBAAIRAxEAPwBt9rrB7bt3xKPriCvSMk3lta3q219YoeuKlAVMbHZW/LFa4HcMe2QOvTsOI+eIaT7OkJyre4vQy7Vl183ZsXenebZ1DrHFJKUhPio7AHhPjhpWyuybZlarfXWlBIgkVCJI8Tqxz9Jv91lT/tp/iTivuWsr3DNd3FDbGZPFSj6qB3qPIfvPLFYQUTVk5tmTrfpFhMx1WXL7a3FtimqnUoOlLSwtYnhGkyBMb4X+Vsu2qsX11/u9I0kGOrNQhKyRx1SfRH7/ACxHZgzBb8g2hWWcou6nVbVNUOJPNKCOEcNuHLeSOSxinzF0b1bDNBQfhdOA4Fikb1ra+1vp9Yb78eHPfBwUntkVZllNbrg+xyWq5ZQsjRbt1xtaAYmKlG8d5Kt8d/a2we2rd8Sj64rbk/qqa4uV9XTU7jTLSlrS4ylQVyQncbErKRtB44ncgKYubFwdr6C3LLdMp1E0TUJUO70eHhw2xcySbk9tj17W2D21bviUfXGdrrB7at3xKPritlHf11NM6XrZa1t9WpKimiaSUFaSEKCkgEELg+44m7JYX/xcm82KiYefDykuywh1TTYG2hCwRvxJ0kxw54EaHx2usHtq3fEo+uM7W2D21bviUfXFcKm9W+roqdyotlIl1t9ReDbIT1qYREpGw4KTAgcTG+CXJVfT5gVXOVllssNUrjrYTb2wEqExy3A8cAOrtbYPbVu+JR9cZ2tsHtq3fEo+uK/5eYGf7mzY10NC0oua1Os0qEHqwlWsGOJnTHjOOK75iapLsunsdDb0MIUUpCqNpwrAManFOJKiTx2IAnbAFje11g9t274lH1xna2we2rd8Sj64r7mey0qcs02bLPTttpdJQ61pCkodTPqhU+iqCYMxiWztV09iqaL8Cs1oIdpm3FpNA2daiSDwEiY+zGAHZ2usHtu3fEo+uPna/L4/xu3fEo+uK/8AShl63ZezOlq1t6EuNJcU1qnq1GZTvvynfAfA7hgNH3Hpn8+nzHzw9fxBWH2hcv2m/wCjGHoFsTQ6wXC47b+s3y/4YALc529F1yK7RO1TTQWlCStfqplSdz/77sQt4yZV5e6OF2zJMJcO7iv0joj0oVyUeXhsImcQSc11Wd3Rlm4MsoafOhSkTqAG+0kifRHEd+C5y33jKOVwzZX1VIb5PCV6e5JTEx3HePLFVJNbRosxrKpqE/TZWVaFNuFDiVAgwQRuDznE9kXMPZjN7Vc5+bnQ6O9Ctlecet7sFFwNnzhmUVV/YLGrZa2NpPJSwoGe4kQfOMFzfQLl95sLbuVwIIkELbgj9jCMlLoX49lD1Yhe57tbGUCuyUbqD1rvXGDMNiQyg+UrV70d2OnoqeWw1cXWVkKTRKIIO4M7YYNV0G2ite62pu10UqAmStBMJEAepyAAx1W/olp7OwW7dmO9tJPEIeQkHzhGLGcTFLf79mKnNlNQ691xTspU6SkzM8hEzyjflj7aqu95Qo27/aapxKHFKQVASglJ9VYOxBEKEwdzERh2L6MQpotKzTfYWCkjr0CQeIPobjGmh6JKW2tdTR5hvCEifQDrencyZTog794wGxcZyrqDNeQ2szOULTNUXi0vQIS6AkkqA5xtvymJO2NHRaR1NyH+Qc+Rwybl0NW+7uhdwvd2cKRCdS24SO5I0QB5Y2UHRLS2hotW/Md6aB4hDyEz5wjfAbFN0V32msOfmqisWkIWC2VE7DVwJPdIH34gcw2t6xZgdt9UkhSFkCftCfRUO8EQffh1O9BNjfeK3bpcio7klTe//TEnS9FrVNThljMd4hOyfTbOn/SSglPuwGxX5ofTZOiSksFTs8tZqFoPFCTq06u4kEGD44IrzmxOV8w21yqZbU0aJsL/ACSdaQSoakKjUCNjsfnOJ9XQjaXK01a7zdS5MlZdQVT3klPHHTceiSluzARcsx3pxI4BbyCB5SjbAgTWerFU2TMBW9VOPNvflGn1LKusSeBKjxUOB+/ngexYU9EFIbX/APOOYb11I4Nl5GkeQ0bY4R0B2AmBcrj+03/RgTsZ+PD+1Oqe4494VWeM8XilvT1qpnW0oB0yEelBSJ39+KykorbNGNjyyJ+MQfyUR28pzP6Q/wAKsPXFb6aodpKhL9OspUkgpI5EcMNXo8zhc8x1y2LgpohKNQIRBmQN8caZLo9j9XGk9WrpI05+yCKtKrraGwFjdxA+13lP63z+Y/kbPi7CsUVxUpTB4HiW/L9Xw+7Bl0j5irsv2tBt6kAuEpJKZgRywmyZMnFbH4y3E6YNbycZxu9r5/Sw9Q85XWguWp5oqUn0FzKd+fjHH3YHWsr3CjbSytVO+0heoNkqSDKYM6iqSFDVuSCVq4QMK2z5ouuX/wCz6pQB4pO6fuP8sOrKtyfvGWmq2q06lgkwIHEj+WNFV2/SPHzfz5Y78m9oik5crEPal0lEuUpCZfchnSTsnaSNwZBBJEbCI1u5UrX2iwAwlR62Xw4orWFhQAUI/WE7wNO3gX4zHbkZ53GgWrLBcbxVh6rKGwOrEIfUT6BUSoGBBlQjy37sYnKtRUNzclU7i/wgLKoIlsBIIjkTpkjhOCnGYcjHGgTXlir64paapwesUsPdYrXpMwiI7iEcYgT4Y6MvZaqbO8ouVAMsoQCAkQoetICRq33CjvG3iSTGYOxtaCrinsCRlK5rQGCKVCdKErUFSpZS42oqMp3kJVsqdzHDG9nKtXSKlxth9IU4dCl6UnVo0qCQmEkBJBEcSpQ44L8ZieWRHFEE28vXWnoV0aXGlB1KAVl1XoaeIAiVCAANwe/H1nIyHQV1lbUhRW4fySwjZSyRKgnUdo2JI+4YK8ZiOSXwnij9P//Z"/>
          <p:cNvSpPr>
            <a:spLocks noChangeAspect="1" noChangeArrowheads="1"/>
          </p:cNvSpPr>
          <p:nvPr/>
        </p:nvSpPr>
        <p:spPr bwMode="auto">
          <a:xfrm>
            <a:off x="63500" y="-207963"/>
            <a:ext cx="1352550" cy="419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nb-NO" altLang="nb-NO"/>
          </a:p>
        </p:txBody>
      </p:sp>
      <p:sp>
        <p:nvSpPr>
          <p:cNvPr id="9225" name="AutoShape 10" descr="data:image/jpg;base64,/9j/4AAQSkZJRgABAQAAAQABAAD/2wCEAAkGBggGBRUIBwgKFRUWGB4aGBgYDRodHRwgIiEgJyAjHCAeHTIqHyEqIx8fIDksJSctMTgsIB8xNTwqQSc3LSkBCQoKDQsNGQ4OGS8kHiQ0NDU1NTUvNS00Miw0NTU0NCw0LzQ1NjU0LDUsNCksLDQ0LDQ0NCw0NDQ0NC8wMjUsNP/AABEIACwAjgMBIgACEQEDEQH/xAAcAAACAgMBAQAAAAAAAAAAAAAGBwUIAAMEAgH/xABDEAABAwIEAgYHAgsJAQAAAAABAgMRBAUABhIhMUEHExZRYXEiMlWBlLHRQpEUFyMzQ2KSobLB0jU3RWRyc4Ki8BX/xAAZAQEAAwEBAAAAAAAAAAAAAAAAAQIEAwX/xAAgEQACAgICAwEBAAAAAAAAAAAAAQIDBBETMRIhQQVR/9oADAMBAAIRAxEAPwBt9rrB7bt3xKPriCvSMk3lta3q219YoeuKlAVMbHZW/LFa4HcMe2QOvTsOI+eIaT7OkJyre4vQy7Vl183ZsXenebZ1DrHFJKUhPio7AHhPjhpWyuybZlarfXWlBIgkVCJI8Tqxz9Jv91lT/tp/iTivuWsr3DNd3FDbGZPFSj6qB3qPIfvPLFYQUTVk5tmTrfpFhMx1WXL7a3FtimqnUoOlLSwtYnhGkyBMb4X+Vsu2qsX11/u9I0kGOrNQhKyRx1SfRH7/ACxHZgzBb8g2hWWcou6nVbVNUOJPNKCOEcNuHLeSOSxinzF0b1bDNBQfhdOA4Fikb1ra+1vp9Yb78eHPfBwUntkVZllNbrg+xyWq5ZQsjRbt1xtaAYmKlG8d5Kt8d/a2we2rd8Sj64rbk/qqa4uV9XTU7jTLSlrS4ylQVyQncbErKRtB44ncgKYubFwdr6C3LLdMp1E0TUJUO70eHhw2xcySbk9tj17W2D21bviUfXGdrrB7at3xKPritlHf11NM6XrZa1t9WpKimiaSUFaSEKCkgEELg+44m7JYX/xcm82KiYefDykuywh1TTYG2hCwRvxJ0kxw54EaHx2usHtq3fEo+uM7W2D21bviUfXFcKm9W+roqdyotlIl1t9ReDbIT1qYREpGw4KTAgcTG+CXJVfT5gVXOVllssNUrjrYTb2wEqExy3A8cAOrtbYPbVu+JR9cZ2tsHtq3fEo+uK/5eYGf7mzY10NC0oua1Os0qEHqwlWsGOJnTHjOOK75iapLsunsdDb0MIUUpCqNpwrAManFOJKiTx2IAnbAFje11g9t274lH1xna2we2rd8Sj64r7mey0qcs02bLPTttpdJQ61pCkodTPqhU+iqCYMxiWztV09iqaL8Cs1oIdpm3FpNA2daiSDwEiY+zGAHZ2usHtu3fEo+uPna/L4/xu3fEo+uK/8AShl63ZezOlq1t6EuNJcU1qnq1GZTvvynfAfA7hgNH3Hpn8+nzHzw9fxBWH2hcv2m/wCjGHoFsTQ6wXC47b+s3y/4YALc529F1yK7RO1TTQWlCStfqplSdz/77sQt4yZV5e6OF2zJMJcO7iv0joj0oVyUeXhsImcQSc11Wd3Rlm4MsoafOhSkTqAG+0kifRHEd+C5y33jKOVwzZX1VIb5PCV6e5JTEx3HePLFVJNbRosxrKpqE/TZWVaFNuFDiVAgwQRuDznE9kXMPZjN7Vc5+bnQ6O9Ctlecet7sFFwNnzhmUVV/YLGrZa2NpPJSwoGe4kQfOMFzfQLl95sLbuVwIIkELbgj9jCMlLoX49lD1Yhe57tbGUCuyUbqD1rvXGDMNiQyg+UrV70d2OnoqeWw1cXWVkKTRKIIO4M7YYNV0G2ite62pu10UqAmStBMJEAepyAAx1W/olp7OwW7dmO9tJPEIeQkHzhGLGcTFLf79mKnNlNQ691xTspU6SkzM8hEzyjflj7aqu95Qo27/aapxKHFKQVASglJ9VYOxBEKEwdzERh2L6MQpotKzTfYWCkjr0CQeIPobjGmh6JKW2tdTR5hvCEifQDrencyZTog794wGxcZyrqDNeQ2szOULTNUXi0vQIS6AkkqA5xtvymJO2NHRaR1NyH+Qc+Rwybl0NW+7uhdwvd2cKRCdS24SO5I0QB5Y2UHRLS2hotW/Md6aB4hDyEz5wjfAbFN0V32msOfmqisWkIWC2VE7DVwJPdIH34gcw2t6xZgdt9UkhSFkCftCfRUO8EQffh1O9BNjfeK3bpcio7klTe//TEnS9FrVNThljMd4hOyfTbOn/SSglPuwGxX5ofTZOiSksFTs8tZqFoPFCTq06u4kEGD44IrzmxOV8w21yqZbU0aJsL/ACSdaQSoakKjUCNjsfnOJ9XQjaXK01a7zdS5MlZdQVT3klPHHTceiSluzARcsx3pxI4BbyCB5SjbAgTWerFU2TMBW9VOPNvflGn1LKusSeBKjxUOB+/ngexYU9EFIbX/APOOYb11I4Nl5GkeQ0bY4R0B2AmBcrj+03/RgTsZ+PD+1Oqe4494VWeM8XilvT1qpnW0oB0yEelBSJ39+KykorbNGNjyyJ+MQfyUR28pzP6Q/wAKsPXFb6aodpKhL9OspUkgpI5EcMNXo8zhc8x1y2LgpohKNQIRBmQN8caZLo9j9XGk9WrpI05+yCKtKrraGwFjdxA+13lP63z+Y/kbPi7CsUVxUpTB4HiW/L9Xw+7Bl0j5irsv2tBt6kAuEpJKZgRywmyZMnFbH4y3E6YNbycZxu9r5/Sw9Q85XWguWp5oqUn0FzKd+fjHH3YHWsr3CjbSytVO+0heoNkqSDKYM6iqSFDVuSCVq4QMK2z5ouuX/wCz6pQB4pO6fuP8sOrKtyfvGWmq2q06lgkwIHEj+WNFV2/SPHzfz5Y78m9oik5crEPal0lEuUpCZfchnSTsnaSNwZBBJEbCI1u5UrX2iwAwlR62Xw4orWFhQAUI/WE7wNO3gX4zHbkZ53GgWrLBcbxVh6rKGwOrEIfUT6BUSoGBBlQjy37sYnKtRUNzclU7i/wgLKoIlsBIIjkTpkjhOCnGYcjHGgTXlir64paapwesUsPdYrXpMwiI7iEcYgT4Y6MvZaqbO8ouVAMsoQCAkQoetICRq33CjvG3iSTGYOxtaCrinsCRlK5rQGCKVCdKErUFSpZS42oqMp3kJVsqdzHDG9nKtXSKlxth9IU4dCl6UnVo0qCQmEkBJBEcSpQ44L8ZieWRHFEE28vXWnoV0aXGlB1KAVl1XoaeIAiVCAANwe/H1nIyHQV1lbUhRW4fySwjZSyRKgnUdo2JI+4YK8ZiOSXwnij9P//Z"/>
          <p:cNvSpPr>
            <a:spLocks noChangeAspect="1" noChangeArrowheads="1"/>
          </p:cNvSpPr>
          <p:nvPr/>
        </p:nvSpPr>
        <p:spPr bwMode="auto">
          <a:xfrm>
            <a:off x="63500" y="-207963"/>
            <a:ext cx="1352550" cy="419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nb-NO" altLang="nb-NO"/>
          </a:p>
        </p:txBody>
      </p:sp>
      <p:sp>
        <p:nvSpPr>
          <p:cNvPr id="9226" name="AutoShape 16" descr="data:image/jpg;base64,/9j/4AAQSkZJRgABAQAAAQABAAD/2wCEAAkGBhQQEBQUExQVFBUWFhwYFxYYFxQUHhcXIRgeGBgcHB0XHCceGh4kHB0cIC8gIycrLCwyFyAyNjAqNScsLikBCQoKDgwOGg8PGjQlHyQ1Ly80NSosMiwuLCwvLSosLCkqLCosLC8vLyosLCksNCwpLCwsLCosKiwsLCwpLCkpLP/AABEIAFAAygMBIgACEQEDEQH/xAAbAAABBQEBAAAAAAAAAAAAAAAGAAEEBQcDAv/EADkQAAIABAQDBgQFBAIDAQAAAAECAAMEEQUSITEGQVETImFxgaEyUpGxBxRCwfAjcoLRM+GissJD/8QAGgEAAgMBAQAAAAAAAAAAAAAAAwQAAQIFBv/EAC4RAAEDAwIEBQMFAQAAAAAAAAEAAgMEERIhQRMxUXEUkaHR8AUjYSQyscHxIv/aAAwDAQACEQMRAD8A3CK/Gccl0qZph1PwqN2Ph/uPeMYqtNJaY3LQD5m5ARleIYg8+YZkw3Y/QDkB0AhKqqeCLDmnaSl4xueQVtiHF1RUNlQmWCbBE+I+F9yfK0WuHcCPMGapmvc/pBzEebNf2+sd+BcACr+Ycd5v+MdF6+Z+3nBfAoKcyDOXW6LPUCM4Q6W3QtP4JyC9PPmow2BY2Pna1vfygVxDHarK8ia7b5WFhfyuBqD7xqZgJx/Dg+KSAP1hGb/Ekn2UCLqYMQOHpspTT5OPE138kX4fTdlKRPlUL9BYxIhhD3joAWFlzibm6UKGvCvFqk8KFCvEUShQ14V4iieFDXh4iiUKGvCvEUTw0K8KIohfj2veXJRUJUOxDEXBsBe1xqL/ALQNcIYjMSqlqrMVc2ZbkgixN/Aje/nGi1tAk5CkxQynl+46GIeFcNyKZi0te8RbMSWIHQX2hGSne6YPB0T8VQxsJjLdVaCHhoV4eSCeFDXhXiKLOuO8UMyo7IHuyv8A3IufoLD69YpcJoO3ny5fzNr4Lu3tHOunZ5sxj+p2P1Y29oI/w9pc093+RLDzY/6Bjzw+/PrufRejP6en02Hqj6XLCgACwAsB0HKPcKFHoV5xKIr4dLM1ZpUdooyhtdB06RKjhW1aypbTHNlUEn+e0Zda1yrF76KJjWOS6VMz6k/Co3Y+Hh1MDFBidZiEwhHEiWu5UXt0Fzqx+ggYxXE3qZrTH3Ow+VeSj+axp3D2Gfl6dEtra7f3HU/69I57JXVEhANmj1XSkibTRgkXcfRDGPLVUOR1qXmKxtZwDY2v5EHXpF3wvxMKtSrALMXcDYj5hfbxHKK78RZn9KUvMuT6BT/sQP8ABcwitl25hgfLLf8AaMGQxVGAOhWxEJaYvI1F1omJNNEs9iEL3Fg9wLc9oB8R4xq5btLbs0ZTY2W/3JjQiYx7E6vtZ0yZ8zkjyvp7Ruue5gBabFDoI2yOIcLhGfCeKzHSdPqJp7NbKL2AB3Y2A31A9Yrcb4rqXGaWryZJNlfLYt6nQeQ+piRw7h35lZcs/wDBJ7z9Js494jxVbx3/ABDrMsuVKH6jmPkosPc+0ZcX8C+VrepW2hniLY3v6D3VXw1xPOFQiO5mI7BSG1sToCDvvaNFjMODqTtKyX0S7n0GnuR9I0+C0DnGO7ihfUGtbJZo2QXxTxi6TGlSDly6M9rm/MC/TrEijwOsMsTPzbCYRmykZl6gE/uB9YDMXklKiarbiY3ub/YxoHCGPColBG/5JYAYdRsGH7+MAhk4srmvPZHmj4ULXRjvpdUdFj1VNrJUmY2QrMs4UWzWBJv1Fhy6wVYvMqFC/l1lsdc2ckeVrERGfAT+fFSMuXs7Ea3z7A7Wtl035RZ1tSJUt3OyqW+gvDkbHNa7M/4kpXtc5pYBy9VntTxrV3IzKhBIICDQ7He8FfBs6bMpzMmuzl2Nr20Ud3S3iDGaMxYk/qJv6n/uNfwqj7GRLl/KgHrbX3hOic+R5JNwE7XMZHGA0AEqHxJjopJWa2Z2NkXx5k+AgZwRquvZ2NQ0tV+UDc8gBb6mO34jyjeS36e8vrofteK3gzHRTzSjmyTLa/K2wPkdvpGpZf1AY82asxQ2pi9gu5WGMYjW0PdaYs1H0WYVFwefkfO4jpQ09TMlS37eZ3kVvi6gHpF/xJhJqqdpa2DXBUm9gQfC/K49Ym0lIElovyqF+gtBjA7M6myX47cBoL76LH5iZWIO4JB8wbQZ/hx/+/8Ah/8AcVPGWDGRPLgf05hLA9G3Yed9fU9IXBmLrT1BDmyTBlJOwa91J8Nx6xzoRwagBy6k549MS1aZChgYV47688leBP8AEOsKyZcsfra58lF/uRD47xG01vy1Ic0xtGddlHOx+7cvOIXHdI6yacs2crdWawF2IBvYbXsYRqJco3BuyeposZWF26HuHaTtaqUp2z3Pkve/a3rGsxnHASXq79JbW9hGg1dUspGdzZVBJMYoAGxFyJ9QcXShqAuP63PUqg2lpr/c2p9gsPwBQlqhpnKWtv8AJv8AoGKNzMqqglRd5jEgfzkBz8I07AsIFLJWWNTuzfMx3P7DwAheBpmnMmwTFQ8QQCLc/CvHE1b2NLNYaHLlHm3dH0vf0jKklkkBRckgAdSdAIOPxFrLJKlD9TFj5DQe59ooeDKHtatCdkBc+Y0X3N/SJV/dnEYV0f2qd0hWg4Rhwp5CSx+kanq25PqYzzi+u7WrfolkHpv/AORMaXVzxLls52VS30F4xt5hYkncm58zqYJXuxY2MIX05uT3SH5dHP4eUFkmTT+o5F8hv7m3+MGEDAqzTyqelkWaewUnmEX4nZresdeOK1pVMCrFWLqLqSp2JO3lDUTmxRW6JSUOmlv1Oih8bcOmYO3li7KO+o/Uo5jxH28oC6CvaRMWYhsy+45g+BjW6KqE2WjjUMoP1EZxxhhQp6ju6LMGcDob2YeV9fXwhKshxtMxPUU2V4X/AD8LRcMr1nykmLswvbodiPQ6RTcd1mSlKjeYwX0+I/a3rHngFSKTXYzGK+Wg+4MUv4h1V50uXyVM3qxt9l94amlPh8juEpDCPE4jkD/CpuG6PtqqUvLNmPkve/YD1jV4z7gMojzprsFCIBcm1rnX7CCnA6+ZPMyc3dknSUpFiVG7k+PT+EdDZrPyUSvJdJ+ApeMYWtTJaW3PUH5WGxH86xlVfQtJmNLcWZfoRyI8DB1wTixnCcrMWYOWFyT3Tta/IEe8euOcJEyQZo+OVrfqt9R+/p4xVRGJ4+K3mFdNK6nk4TuRXPgbHjNQyXN2QXUncptr4j9xBVGacEKTWpbkr38rW+9o0uD0chfFrsgV0bWSkDuuNZRpNQpMUMp3B/mh8YCsT/D5wSZDhh8r6Eeux9besHcKCywMl/cEGKd8X7Ss+pMPxKQMqZgo2GZGA8rnSJo4erqnSonZE5qCDf0Ww+pg1hoGKVo0JJHdFdVuOoaAeyr8IwKVSraWNT8THUt5np4DSJGIUCT5bS5gure3QjoREiFDAY0NxA0Sxe4uyJ1QOnCVTSThMp2SZbk3dJB3Dcj5gxJxDCq6tss3s5MsG5AJa56m2/lcCC+FABTMAxF7dEwap5IcbX62VVgfDsukHd7zn4nO58B0HhFrDwoYa0NFmpdzi43chPiThSdVT86ugUKFUHNfqdh1JiVwrw21J2hdlZmsBlvoB5jr9oIYUBFOwP4ltUY1DzHw76LlVU4mIyNsylT5EWMZ/M4AqA9gZZX5iSNPEWvGiwouWnZLbJVDUPhvjuqfh3hpKRTY5pjfE9radAOQ+8R+LMFmVXYolgoYl2P6Raw03MEMNGjC0sw2WRM8P4m6EqLCq2j7soy50s7KxKW62udPK5jjM4WqKyd2lUyoNsqG5A6DkPMkwZwoH4ZhFje3RE8S8HIWv1suVNTLLRUQWVRYDoIG+LOFHqXE2URmChWVtLgEkEHrrzgphQSSJsjcXckKOV0bs280DYR+H7Zg1QVyj9Cm5PmeQ8vaDKplkSmVAL5CFG2ttB4R3h4zHAyMWatSzvlN3FAmH8GVMgJNlzUWaBqhva3QnUN9PWJmI0tfVJ2TJKlKfiIa9+fibeEF0KMCmYBiCbd0Q1T3OyIF+yp+HeHEpFNjmdvibb0A5CLiFCg7WBgxbyS73uecnc0O4Th7T5Rcz56sXmAWfQWmMB3SCNhtFjgdY02QGexcFkYjQEqxUkDxteKvB8WEmUUaXPLiZMNhJmG95jEWNrajne0WmA0jS5ADizMWdhvYsxa3pe0Bj2t01RpN79dFxwMGdRS87vdk1YMQ2/WIVJhxapnyzOn5ZYllf6rX7wYm557CLHhiWVpJIYEELqCCCNTuDqI80EsisqSQQCsqxsbGytex2No1jcNv80WS6xdb5qumMUOZGfPMQqjWCOVB0J1A3jlw/SESpc0zJrs8tSQzlhcgE2B2ifiC3lTLanI2n+JjjgikU0kEEESkBBFiDlG4O0ax/wC1m5wspsCsx3nS2mmbMV3mtLkojZVUhigJA+LYsb8hBUYEMOqexmssxZjiS0wS8iPMDM7libgWBCkLr1aMzHkCtRDQkK64cmk0yg7oXQnXUqxW+vW1/WK2kxhzT08pXvUTl+JjfKtzdzfcgDQcyPAxa4DSNLkWcWZmdyN8pZi1vS9oqcLwC9EuUFJxtMDMCCsxScg11CgaW6E9YwcrADp7LYxuSevv6K2xKeaWkdlJYy00LnMSdgWPPXWIGIUkymkmeJ8x3QBnDG6uL94ZbWXS9rW5RIqlasoWAUo7oRlYFbODqNeVxv6xGxLETUyDJSVNEyYArBkZVTXvEse6QBfYm8W8j00+eSpg/nX55qZxLOYUxMtijFkAYcruB+8RqnFmeinm5SdLVlcA2KuBuPA7g+MSuIpRMiygk9pL0AJ0Exb7eEQOLMOfI82SCSyGXNUXOdf0sAN2U+xIipMgSR091ceJAB6+yssYrmlUxdbZ7KFJ17zEKD6XvEHEKd6SX2yzprlWXOHbMHUsFbS1lOtxbpE3GaNptKVQd+ysAdLlWDW8L2tEDEq41cvsUlzQzsufOjIJahgzEkix2sACb3i3/wBaLLNu+vZSeKp8xJK9kxVzNRRyuS1rHwJh6vGr0izJfxzQFljpMbSx/t1J/tMe+IJZZZNgTaolE2BNgHFzpyHWOMnAis9nuDKGZ5aa3WY4s58t7f3mLdlkbfPyo3HEX2+WXfBJzNRS2LEsZVyx1JNt4bCZ7NQy2LEsZIJY7k5d4WBSytDKUgg9lYgggg26HWGwiWRQSwQQRIAsQQQcu1jreLbfTso61z3914w3FFNHLLTVz9iCSXW+bLz13vCpqhjhyuWOf8vmzX1zdne9+t45Ybgsr8nLzSEz9iL3lrmzZOdxe94kYbSlqCXLN1ZpAU3BBBKW1B1im5aX6KOx1t1XaXNP5QNc5uxvfnfJe/nEVq2YuHCYpJmdipvbMb2F2tzsLn0iMmKsKbsexm9t2fZ5cjZc2XLfPbLl53vt4xayVNPTKApmGWijKtrtYAG1yB4xAb+ShFvNRMOpEYq8uqmTObf1FmBx4jZfS0XEDFV2c5k/LyXSd2it2nYtKyC4zlmIF7rcW1veCeNxnmFiQbr/2Q=="/>
          <p:cNvSpPr>
            <a:spLocks noChangeAspect="1" noChangeArrowheads="1"/>
          </p:cNvSpPr>
          <p:nvPr/>
        </p:nvSpPr>
        <p:spPr bwMode="auto">
          <a:xfrm>
            <a:off x="63500" y="-374650"/>
            <a:ext cx="19240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nb-NO" altLang="nb-NO"/>
          </a:p>
        </p:txBody>
      </p:sp>
      <p:sp>
        <p:nvSpPr>
          <p:cNvPr id="9227" name="AutoShape 18" descr="data:image/jpg;base64,/9j/4AAQSkZJRgABAQAAAQABAAD/2wCEAAkGBhQQEBQUExQVFBUWFhwYFxYYFxQUHhcXIRgeGBgcHB0XHCceGh4kHB0cIC8gIycrLCwyFyAyNjAqNScsLikBCQoKDgwOGg8PGjQlHyQ1Ly80NSosMiwuLCwvLSosLCkqLCosLC8vLyosLCksNCwpLCwsLCosKiwsLCwpLCkpLP/AABEIAFAAygMBIgACEQEDEQH/xAAbAAABBQEBAAAAAAAAAAAAAAAGAAEEBQcDAv/EADkQAAIABAQDBgQFBAIDAQAAAAECAAMEEQUSITEGQVETImFxgaEyUpGxBxRCwfAjcoLRM+GissJD/8QAGgEAAgMBAQAAAAAAAAAAAAAAAwQAAQIFBv/EAC4RAAEDAwIEBQMFAQAAAAAAAAEAAgMEERIhQRMxUXEUkaHR8AUjYSQyscHxIv/aAAwDAQACEQMRAD8A3CK/Gccl0qZph1PwqN2Ph/uPeMYqtNJaY3LQD5m5ARleIYg8+YZkw3Y/QDkB0AhKqqeCLDmnaSl4xueQVtiHF1RUNlQmWCbBE+I+F9yfK0WuHcCPMGapmvc/pBzEebNf2+sd+BcACr+Ycd5v+MdF6+Z+3nBfAoKcyDOXW6LPUCM4Q6W3QtP4JyC9PPmow2BY2Pna1vfygVxDHarK8ia7b5WFhfyuBqD7xqZgJx/Dg+KSAP1hGb/Ekn2UCLqYMQOHpspTT5OPE138kX4fTdlKRPlUL9BYxIhhD3joAWFlzibm6UKGvCvFqk8KFCvEUShQ14V4iieFDXh4iiUKGvCvEUTw0K8KIohfj2veXJRUJUOxDEXBsBe1xqL/ALQNcIYjMSqlqrMVc2ZbkgixN/Aje/nGi1tAk5CkxQynl+46GIeFcNyKZi0te8RbMSWIHQX2hGSne6YPB0T8VQxsJjLdVaCHhoV4eSCeFDXhXiKLOuO8UMyo7IHuyv8A3IufoLD69YpcJoO3ny5fzNr4Lu3tHOunZ5sxj+p2P1Y29oI/w9pc093+RLDzY/6Bjzw+/PrufRejP6en02Hqj6XLCgACwAsB0HKPcKFHoV5xKIr4dLM1ZpUdooyhtdB06RKjhW1aypbTHNlUEn+e0Zda1yrF76KJjWOS6VMz6k/Co3Y+Hh1MDFBidZiEwhHEiWu5UXt0Fzqx+ggYxXE3qZrTH3Ow+VeSj+axp3D2Gfl6dEtra7f3HU/69I57JXVEhANmj1XSkibTRgkXcfRDGPLVUOR1qXmKxtZwDY2v5EHXpF3wvxMKtSrALMXcDYj5hfbxHKK78RZn9KUvMuT6BT/sQP8ABcwitl25hgfLLf8AaMGQxVGAOhWxEJaYvI1F1omJNNEs9iEL3Fg9wLc9oB8R4xq5btLbs0ZTY2W/3JjQiYx7E6vtZ0yZ8zkjyvp7Ruue5gBabFDoI2yOIcLhGfCeKzHSdPqJp7NbKL2AB3Y2A31A9Yrcb4rqXGaWryZJNlfLYt6nQeQ+piRw7h35lZcs/wDBJ7z9Js494jxVbx3/ABDrMsuVKH6jmPkosPc+0ZcX8C+VrepW2hniLY3v6D3VXw1xPOFQiO5mI7BSG1sToCDvvaNFjMODqTtKyX0S7n0GnuR9I0+C0DnGO7ihfUGtbJZo2QXxTxi6TGlSDly6M9rm/MC/TrEijwOsMsTPzbCYRmykZl6gE/uB9YDMXklKiarbiY3ub/YxoHCGPColBG/5JYAYdRsGH7+MAhk4srmvPZHmj4ULXRjvpdUdFj1VNrJUmY2QrMs4UWzWBJv1Fhy6wVYvMqFC/l1lsdc2ckeVrERGfAT+fFSMuXs7Ea3z7A7Wtl035RZ1tSJUt3OyqW+gvDkbHNa7M/4kpXtc5pYBy9VntTxrV3IzKhBIICDQ7He8FfBs6bMpzMmuzl2Nr20Ud3S3iDGaMxYk/qJv6n/uNfwqj7GRLl/KgHrbX3hOic+R5JNwE7XMZHGA0AEqHxJjopJWa2Z2NkXx5k+AgZwRquvZ2NQ0tV+UDc8gBb6mO34jyjeS36e8vrofteK3gzHRTzSjmyTLa/K2wPkdvpGpZf1AY82asxQ2pi9gu5WGMYjW0PdaYs1H0WYVFwefkfO4jpQ09TMlS37eZ3kVvi6gHpF/xJhJqqdpa2DXBUm9gQfC/K49Ym0lIElovyqF+gtBjA7M6myX47cBoL76LH5iZWIO4JB8wbQZ/hx/+/8Ah/8AcVPGWDGRPLgf05hLA9G3Yed9fU9IXBmLrT1BDmyTBlJOwa91J8Nx6xzoRwagBy6k549MS1aZChgYV47688leBP8AEOsKyZcsfra58lF/uRD47xG01vy1Ic0xtGddlHOx+7cvOIXHdI6yacs2crdWawF2IBvYbXsYRqJco3BuyeposZWF26HuHaTtaqUp2z3Pkve/a3rGsxnHASXq79JbW9hGg1dUspGdzZVBJMYoAGxFyJ9QcXShqAuP63PUqg2lpr/c2p9gsPwBQlqhpnKWtv8AJv8AoGKNzMqqglRd5jEgfzkBz8I07AsIFLJWWNTuzfMx3P7DwAheBpmnMmwTFQ8QQCLc/CvHE1b2NLNYaHLlHm3dH0vf0jKklkkBRckgAdSdAIOPxFrLJKlD9TFj5DQe59ooeDKHtatCdkBc+Y0X3N/SJV/dnEYV0f2qd0hWg4Rhwp5CSx+kanq25PqYzzi+u7WrfolkHpv/AORMaXVzxLls52VS30F4xt5hYkncm58zqYJXuxY2MIX05uT3SH5dHP4eUFkmTT+o5F8hv7m3+MGEDAqzTyqelkWaewUnmEX4nZresdeOK1pVMCrFWLqLqSp2JO3lDUTmxRW6JSUOmlv1Oih8bcOmYO3li7KO+o/Uo5jxH28oC6CvaRMWYhsy+45g+BjW6KqE2WjjUMoP1EZxxhhQp6ju6LMGcDob2YeV9fXwhKshxtMxPUU2V4X/AD8LRcMr1nykmLswvbodiPQ6RTcd1mSlKjeYwX0+I/a3rHngFSKTXYzGK+Wg+4MUv4h1V50uXyVM3qxt9l94amlPh8juEpDCPE4jkD/CpuG6PtqqUvLNmPkve/YD1jV4z7gMojzprsFCIBcm1rnX7CCnA6+ZPMyc3dknSUpFiVG7k+PT+EdDZrPyUSvJdJ+ApeMYWtTJaW3PUH5WGxH86xlVfQtJmNLcWZfoRyI8DB1wTixnCcrMWYOWFyT3Tta/IEe8euOcJEyQZo+OVrfqt9R+/p4xVRGJ4+K3mFdNK6nk4TuRXPgbHjNQyXN2QXUncptr4j9xBVGacEKTWpbkr38rW+9o0uD0chfFrsgV0bWSkDuuNZRpNQpMUMp3B/mh8YCsT/D5wSZDhh8r6Eeux9besHcKCywMl/cEGKd8X7Ss+pMPxKQMqZgo2GZGA8rnSJo4erqnSonZE5qCDf0Ww+pg1hoGKVo0JJHdFdVuOoaAeyr8IwKVSraWNT8THUt5np4DSJGIUCT5bS5gure3QjoREiFDAY0NxA0Sxe4uyJ1QOnCVTSThMp2SZbk3dJB3Dcj5gxJxDCq6tss3s5MsG5AJa56m2/lcCC+FABTMAxF7dEwap5IcbX62VVgfDsukHd7zn4nO58B0HhFrDwoYa0NFmpdzi43chPiThSdVT86ugUKFUHNfqdh1JiVwrw21J2hdlZmsBlvoB5jr9oIYUBFOwP4ltUY1DzHw76LlVU4mIyNsylT5EWMZ/M4AqA9gZZX5iSNPEWvGiwouWnZLbJVDUPhvjuqfh3hpKRTY5pjfE9radAOQ+8R+LMFmVXYolgoYl2P6Raw03MEMNGjC0sw2WRM8P4m6EqLCq2j7soy50s7KxKW62udPK5jjM4WqKyd2lUyoNsqG5A6DkPMkwZwoH4ZhFje3RE8S8HIWv1suVNTLLRUQWVRYDoIG+LOFHqXE2URmChWVtLgEkEHrrzgphQSSJsjcXckKOV0bs280DYR+H7Zg1QVyj9Cm5PmeQ8vaDKplkSmVAL5CFG2ttB4R3h4zHAyMWatSzvlN3FAmH8GVMgJNlzUWaBqhva3QnUN9PWJmI0tfVJ2TJKlKfiIa9+fibeEF0KMCmYBiCbd0Q1T3OyIF+yp+HeHEpFNjmdvibb0A5CLiFCg7WBgxbyS73uecnc0O4Th7T5Rcz56sXmAWfQWmMB3SCNhtFjgdY02QGexcFkYjQEqxUkDxteKvB8WEmUUaXPLiZMNhJmG95jEWNrajne0WmA0jS5ADizMWdhvYsxa3pe0Bj2t01RpN79dFxwMGdRS87vdk1YMQ2/WIVJhxapnyzOn5ZYllf6rX7wYm557CLHhiWVpJIYEELqCCCNTuDqI80EsisqSQQCsqxsbGytex2No1jcNv80WS6xdb5qumMUOZGfPMQqjWCOVB0J1A3jlw/SESpc0zJrs8tSQzlhcgE2B2ifiC3lTLanI2n+JjjgikU0kEEESkBBFiDlG4O0ax/wC1m5wspsCsx3nS2mmbMV3mtLkojZVUhigJA+LYsb8hBUYEMOqexmssxZjiS0wS8iPMDM7libgWBCkLr1aMzHkCtRDQkK64cmk0yg7oXQnXUqxW+vW1/WK2kxhzT08pXvUTl+JjfKtzdzfcgDQcyPAxa4DSNLkWcWZmdyN8pZi1vS9oqcLwC9EuUFJxtMDMCCsxScg11CgaW6E9YwcrADp7LYxuSevv6K2xKeaWkdlJYy00LnMSdgWPPXWIGIUkymkmeJ8x3QBnDG6uL94ZbWXS9rW5RIqlasoWAUo7oRlYFbODqNeVxv6xGxLETUyDJSVNEyYArBkZVTXvEse6QBfYm8W8j00+eSpg/nX55qZxLOYUxMtijFkAYcruB+8RqnFmeinm5SdLVlcA2KuBuPA7g+MSuIpRMiygk9pL0AJ0Exb7eEQOLMOfI82SCSyGXNUXOdf0sAN2U+xIipMgSR091ceJAB6+yssYrmlUxdbZ7KFJ17zEKD6XvEHEKd6SX2yzprlWXOHbMHUsFbS1lOtxbpE3GaNptKVQd+ysAdLlWDW8L2tEDEq41cvsUlzQzsufOjIJahgzEkix2sACb3i3/wBaLLNu+vZSeKp8xJK9kxVzNRRyuS1rHwJh6vGr0izJfxzQFljpMbSx/t1J/tMe+IJZZZNgTaolE2BNgHFzpyHWOMnAis9nuDKGZ5aa3WY4s58t7f3mLdlkbfPyo3HEX2+WXfBJzNRS2LEsZVyx1JNt4bCZ7NQy2LEsZIJY7k5d4WBSytDKUgg9lYgggg26HWGwiWRQSwQQRIAsQQQcu1jreLbfTso61z3914w3FFNHLLTVz9iCSXW+bLz13vCpqhjhyuWOf8vmzX1zdne9+t45Ybgsr8nLzSEz9iL3lrmzZOdxe94kYbSlqCXLN1ZpAU3BBBKW1B1im5aX6KOx1t1XaXNP5QNc5uxvfnfJe/nEVq2YuHCYpJmdipvbMb2F2tzsLn0iMmKsKbsexm9t2fZ5cjZc2XLfPbLl53vt4xayVNPTKApmGWijKtrtYAG1yB4xAb+ShFvNRMOpEYq8uqmTObf1FmBx4jZfS0XEDFV2c5k/LyXSd2it2nYtKyC4zlmIF7rcW1veCeNxnmFiQbr/2Q=="/>
          <p:cNvSpPr>
            <a:spLocks noChangeAspect="1" noChangeArrowheads="1"/>
          </p:cNvSpPr>
          <p:nvPr/>
        </p:nvSpPr>
        <p:spPr bwMode="auto">
          <a:xfrm>
            <a:off x="63500" y="-374650"/>
            <a:ext cx="19240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nb-NO" altLang="nb-NO"/>
          </a:p>
        </p:txBody>
      </p:sp>
      <p:sp>
        <p:nvSpPr>
          <p:cNvPr id="9228" name="AutoShape 20" descr="data:image/jpg;base64,/9j/4AAQSkZJRgABAQAAAQABAAD/2wCEAAkGBhQQEBQUExQVFBUWFhwYFxYYFxQUHhcXIRgeGBgcHB0XHCceGh4kHB0cIC8gIycrLCwyFyAyNjAqNScsLikBCQoKDgwOGg8PGjQlHyQ1Ly80NSosMiwuLCwvLSosLCkqLCosLC8vLyosLCksNCwpLCwsLCosKiwsLCwpLCkpLP/AABEIAFAAygMBIgACEQEDEQH/xAAbAAABBQEBAAAAAAAAAAAAAAAGAAEEBQcDAv/EADkQAAIABAQDBgQFBAIDAQAAAAECAAMEEQUSITEGQVETImFxgaEyUpGxBxRCwfAjcoLRM+GissJD/8QAGgEAAgMBAQAAAAAAAAAAAAAAAwQAAQIFBv/EAC4RAAEDAwIEBQMFAQAAAAAAAAEAAgMEERIhQRMxUXEUkaHR8AUjYSQyscHxIv/aAAwDAQACEQMRAD8A3CK/Gccl0qZph1PwqN2Ph/uPeMYqtNJaY3LQD5m5ARleIYg8+YZkw3Y/QDkB0AhKqqeCLDmnaSl4xueQVtiHF1RUNlQmWCbBE+I+F9yfK0WuHcCPMGapmvc/pBzEebNf2+sd+BcACr+Ycd5v+MdF6+Z+3nBfAoKcyDOXW6LPUCM4Q6W3QtP4JyC9PPmow2BY2Pna1vfygVxDHarK8ia7b5WFhfyuBqD7xqZgJx/Dg+KSAP1hGb/Ekn2UCLqYMQOHpspTT5OPE138kX4fTdlKRPlUL9BYxIhhD3joAWFlzibm6UKGvCvFqk8KFCvEUShQ14V4iieFDXh4iiUKGvCvEUTw0K8KIohfj2veXJRUJUOxDEXBsBe1xqL/ALQNcIYjMSqlqrMVc2ZbkgixN/Aje/nGi1tAk5CkxQynl+46GIeFcNyKZi0te8RbMSWIHQX2hGSne6YPB0T8VQxsJjLdVaCHhoV4eSCeFDXhXiKLOuO8UMyo7IHuyv8A3IufoLD69YpcJoO3ny5fzNr4Lu3tHOunZ5sxj+p2P1Y29oI/w9pc093+RLDzY/6Bjzw+/PrufRejP6en02Hqj6XLCgACwAsB0HKPcKFHoV5xKIr4dLM1ZpUdooyhtdB06RKjhW1aypbTHNlUEn+e0Zda1yrF76KJjWOS6VMz6k/Co3Y+Hh1MDFBidZiEwhHEiWu5UXt0Fzqx+ggYxXE3qZrTH3Ow+VeSj+axp3D2Gfl6dEtra7f3HU/69I57JXVEhANmj1XSkibTRgkXcfRDGPLVUOR1qXmKxtZwDY2v5EHXpF3wvxMKtSrALMXcDYj5hfbxHKK78RZn9KUvMuT6BT/sQP8ABcwitl25hgfLLf8AaMGQxVGAOhWxEJaYvI1F1omJNNEs9iEL3Fg9wLc9oB8R4xq5btLbs0ZTY2W/3JjQiYx7E6vtZ0yZ8zkjyvp7Ruue5gBabFDoI2yOIcLhGfCeKzHSdPqJp7NbKL2AB3Y2A31A9Yrcb4rqXGaWryZJNlfLYt6nQeQ+piRw7h35lZcs/wDBJ7z9Js494jxVbx3/ABDrMsuVKH6jmPkosPc+0ZcX8C+VrepW2hniLY3v6D3VXw1xPOFQiO5mI7BSG1sToCDvvaNFjMODqTtKyX0S7n0GnuR9I0+C0DnGO7ihfUGtbJZo2QXxTxi6TGlSDly6M9rm/MC/TrEijwOsMsTPzbCYRmykZl6gE/uB9YDMXklKiarbiY3ub/YxoHCGPColBG/5JYAYdRsGH7+MAhk4srmvPZHmj4ULXRjvpdUdFj1VNrJUmY2QrMs4UWzWBJv1Fhy6wVYvMqFC/l1lsdc2ckeVrERGfAT+fFSMuXs7Ea3z7A7Wtl035RZ1tSJUt3OyqW+gvDkbHNa7M/4kpXtc5pYBy9VntTxrV3IzKhBIICDQ7He8FfBs6bMpzMmuzl2Nr20Ud3S3iDGaMxYk/qJv6n/uNfwqj7GRLl/KgHrbX3hOic+R5JNwE7XMZHGA0AEqHxJjopJWa2Z2NkXx5k+AgZwRquvZ2NQ0tV+UDc8gBb6mO34jyjeS36e8vrofteK3gzHRTzSjmyTLa/K2wPkdvpGpZf1AY82asxQ2pi9gu5WGMYjW0PdaYs1H0WYVFwefkfO4jpQ09TMlS37eZ3kVvi6gHpF/xJhJqqdpa2DXBUm9gQfC/K49Ym0lIElovyqF+gtBjA7M6myX47cBoL76LH5iZWIO4JB8wbQZ/hx/+/8Ah/8AcVPGWDGRPLgf05hLA9G3Yed9fU9IXBmLrT1BDmyTBlJOwa91J8Nx6xzoRwagBy6k549MS1aZChgYV47688leBP8AEOsKyZcsfra58lF/uRD47xG01vy1Ic0xtGddlHOx+7cvOIXHdI6yacs2crdWawF2IBvYbXsYRqJco3BuyeposZWF26HuHaTtaqUp2z3Pkve/a3rGsxnHASXq79JbW9hGg1dUspGdzZVBJMYoAGxFyJ9QcXShqAuP63PUqg2lpr/c2p9gsPwBQlqhpnKWtv8AJv8AoGKNzMqqglRd5jEgfzkBz8I07AsIFLJWWNTuzfMx3P7DwAheBpmnMmwTFQ8QQCLc/CvHE1b2NLNYaHLlHm3dH0vf0jKklkkBRckgAdSdAIOPxFrLJKlD9TFj5DQe59ooeDKHtatCdkBc+Y0X3N/SJV/dnEYV0f2qd0hWg4Rhwp5CSx+kanq25PqYzzi+u7WrfolkHpv/AORMaXVzxLls52VS30F4xt5hYkncm58zqYJXuxY2MIX05uT3SH5dHP4eUFkmTT+o5F8hv7m3+MGEDAqzTyqelkWaewUnmEX4nZresdeOK1pVMCrFWLqLqSp2JO3lDUTmxRW6JSUOmlv1Oih8bcOmYO3li7KO+o/Uo5jxH28oC6CvaRMWYhsy+45g+BjW6KqE2WjjUMoP1EZxxhhQp6ju6LMGcDob2YeV9fXwhKshxtMxPUU2V4X/AD8LRcMr1nykmLswvbodiPQ6RTcd1mSlKjeYwX0+I/a3rHngFSKTXYzGK+Wg+4MUv4h1V50uXyVM3qxt9l94amlPh8juEpDCPE4jkD/CpuG6PtqqUvLNmPkve/YD1jV4z7gMojzprsFCIBcm1rnX7CCnA6+ZPMyc3dknSUpFiVG7k+PT+EdDZrPyUSvJdJ+ApeMYWtTJaW3PUH5WGxH86xlVfQtJmNLcWZfoRyI8DB1wTixnCcrMWYOWFyT3Tta/IEe8euOcJEyQZo+OVrfqt9R+/p4xVRGJ4+K3mFdNK6nk4TuRXPgbHjNQyXN2QXUncptr4j9xBVGacEKTWpbkr38rW+9o0uD0chfFrsgV0bWSkDuuNZRpNQpMUMp3B/mh8YCsT/D5wSZDhh8r6Eeux9besHcKCywMl/cEGKd8X7Ss+pMPxKQMqZgo2GZGA8rnSJo4erqnSonZE5qCDf0Ww+pg1hoGKVo0JJHdFdVuOoaAeyr8IwKVSraWNT8THUt5np4DSJGIUCT5bS5gure3QjoREiFDAY0NxA0Sxe4uyJ1QOnCVTSThMp2SZbk3dJB3Dcj5gxJxDCq6tss3s5MsG5AJa56m2/lcCC+FABTMAxF7dEwap5IcbX62VVgfDsukHd7zn4nO58B0HhFrDwoYa0NFmpdzi43chPiThSdVT86ugUKFUHNfqdh1JiVwrw21J2hdlZmsBlvoB5jr9oIYUBFOwP4ltUY1DzHw76LlVU4mIyNsylT5EWMZ/M4AqA9gZZX5iSNPEWvGiwouWnZLbJVDUPhvjuqfh3hpKRTY5pjfE9radAOQ+8R+LMFmVXYolgoYl2P6Raw03MEMNGjC0sw2WRM8P4m6EqLCq2j7soy50s7KxKW62udPK5jjM4WqKyd2lUyoNsqG5A6DkPMkwZwoH4ZhFje3RE8S8HIWv1suVNTLLRUQWVRYDoIG+LOFHqXE2URmChWVtLgEkEHrrzgphQSSJsjcXckKOV0bs280DYR+H7Zg1QVyj9Cm5PmeQ8vaDKplkSmVAL5CFG2ttB4R3h4zHAyMWatSzvlN3FAmH8GVMgJNlzUWaBqhva3QnUN9PWJmI0tfVJ2TJKlKfiIa9+fibeEF0KMCmYBiCbd0Q1T3OyIF+yp+HeHEpFNjmdvibb0A5CLiFCg7WBgxbyS73uecnc0O4Th7T5Rcz56sXmAWfQWmMB3SCNhtFjgdY02QGexcFkYjQEqxUkDxteKvB8WEmUUaXPLiZMNhJmG95jEWNrajne0WmA0jS5ADizMWdhvYsxa3pe0Bj2t01RpN79dFxwMGdRS87vdk1YMQ2/WIVJhxapnyzOn5ZYllf6rX7wYm557CLHhiWVpJIYEELqCCCNTuDqI80EsisqSQQCsqxsbGytex2No1jcNv80WS6xdb5qumMUOZGfPMQqjWCOVB0J1A3jlw/SESpc0zJrs8tSQzlhcgE2B2ifiC3lTLanI2n+JjjgikU0kEEESkBBFiDlG4O0ax/wC1m5wspsCsx3nS2mmbMV3mtLkojZVUhigJA+LYsb8hBUYEMOqexmssxZjiS0wS8iPMDM7libgWBCkLr1aMzHkCtRDQkK64cmk0yg7oXQnXUqxW+vW1/WK2kxhzT08pXvUTl+JjfKtzdzfcgDQcyPAxa4DSNLkWcWZmdyN8pZi1vS9oqcLwC9EuUFJxtMDMCCsxScg11CgaW6E9YwcrADp7LYxuSevv6K2xKeaWkdlJYy00LnMSdgWPPXWIGIUkymkmeJ8x3QBnDG6uL94ZbWXS9rW5RIqlasoWAUo7oRlYFbODqNeVxv6xGxLETUyDJSVNEyYArBkZVTXvEse6QBfYm8W8j00+eSpg/nX55qZxLOYUxMtijFkAYcruB+8RqnFmeinm5SdLVlcA2KuBuPA7g+MSuIpRMiygk9pL0AJ0Exb7eEQOLMOfI82SCSyGXNUXOdf0sAN2U+xIipMgSR091ceJAB6+yssYrmlUxdbZ7KFJ17zEKD6XvEHEKd6SX2yzprlWXOHbMHUsFbS1lOtxbpE3GaNptKVQd+ysAdLlWDW8L2tEDEq41cvsUlzQzsufOjIJahgzEkix2sACb3i3/wBaLLNu+vZSeKp8xJK9kxVzNRRyuS1rHwJh6vGr0izJfxzQFljpMbSx/t1J/tMe+IJZZZNgTaolE2BNgHFzpyHWOMnAis9nuDKGZ5aa3WY4s58t7f3mLdlkbfPyo3HEX2+WXfBJzNRS2LEsZVyx1JNt4bCZ7NQy2LEsZIJY7k5d4WBSytDKUgg9lYgggg26HWGwiWRQSwQQRIAsQQQcu1jreLbfTso61z3914w3FFNHLLTVz9iCSXW+bLz13vCpqhjhyuWOf8vmzX1zdne9+t45Ybgsr8nLzSEz9iL3lrmzZOdxe94kYbSlqCXLN1ZpAU3BBBKW1B1im5aX6KOx1t1XaXNP5QNc5uxvfnfJe/nEVq2YuHCYpJmdipvbMb2F2tzsLn0iMmKsKbsexm9t2fZ5cjZc2XLfPbLl53vt4xayVNPTKApmGWijKtrtYAG1yB4xAb+ShFvNRMOpEYq8uqmTObf1FmBx4jZfS0XEDFV2c5k/LyXSd2it2nYtKyC4zlmIF7rcW1veCeNxnmFiQbr/2Q=="/>
          <p:cNvSpPr>
            <a:spLocks noChangeAspect="1" noChangeArrowheads="1"/>
          </p:cNvSpPr>
          <p:nvPr/>
        </p:nvSpPr>
        <p:spPr bwMode="auto">
          <a:xfrm>
            <a:off x="63500" y="-374650"/>
            <a:ext cx="19240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nb-NO" altLang="nb-NO"/>
          </a:p>
        </p:txBody>
      </p:sp>
      <p:sp>
        <p:nvSpPr>
          <p:cNvPr id="17" name="Rectangle 3"/>
          <p:cNvSpPr>
            <a:spLocks noGrp="1" noChangeArrowheads="1"/>
          </p:cNvSpPr>
          <p:nvPr>
            <p:ph type="title"/>
          </p:nvPr>
        </p:nvSpPr>
        <p:spPr>
          <a:xfrm>
            <a:off x="574388" y="980728"/>
            <a:ext cx="3781588" cy="648072"/>
          </a:xfrm>
        </p:spPr>
        <p:txBody>
          <a:bodyPr/>
          <a:lstStyle/>
          <a:p>
            <a:pPr algn="l" eaLnBrk="1" hangingPunct="1">
              <a:lnSpc>
                <a:spcPts val="3600"/>
              </a:lnSpc>
            </a:pPr>
            <a:r>
              <a:rPr lang="nb-NO" altLang="nb-NO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Jobbmuligheter</a:t>
            </a:r>
          </a:p>
        </p:txBody>
      </p:sp>
      <p:cxnSp>
        <p:nvCxnSpPr>
          <p:cNvPr id="18" name="Rett linje 17"/>
          <p:cNvCxnSpPr/>
          <p:nvPr/>
        </p:nvCxnSpPr>
        <p:spPr bwMode="auto">
          <a:xfrm>
            <a:off x="683568" y="836712"/>
            <a:ext cx="720000" cy="0"/>
          </a:xfrm>
          <a:prstGeom prst="line">
            <a:avLst/>
          </a:prstGeom>
          <a:ln w="38100">
            <a:solidFill>
              <a:srgbClr val="FF3B3B"/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6" name="Bild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93" r="28605"/>
          <a:stretch/>
        </p:blipFill>
        <p:spPr>
          <a:xfrm>
            <a:off x="4572000" y="-1"/>
            <a:ext cx="4572715" cy="6072439"/>
          </a:xfrm>
          <a:prstGeom prst="rect">
            <a:avLst/>
          </a:prstGeom>
        </p:spPr>
      </p:pic>
      <p:sp>
        <p:nvSpPr>
          <p:cNvPr id="20" name="Rektangel 19"/>
          <p:cNvSpPr/>
          <p:nvPr/>
        </p:nvSpPr>
        <p:spPr>
          <a:xfrm>
            <a:off x="683568" y="2060848"/>
            <a:ext cx="3384376" cy="79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1" hangingPunct="1">
              <a:lnSpc>
                <a:spcPts val="22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nb-NO" altLang="nb-NO" sz="1800" b="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eaLnBrk="1" hangingPunct="1">
              <a:lnSpc>
                <a:spcPts val="22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nb-NO" altLang="nb-NO" sz="1800" b="0" dirty="0">
              <a:cs typeface="Arial" panose="020B0604020202020204" pitchFamily="34" charset="0"/>
            </a:endParaRPr>
          </a:p>
        </p:txBody>
      </p:sp>
      <p:sp>
        <p:nvSpPr>
          <p:cNvPr id="22" name="Rektangel 21"/>
          <p:cNvSpPr/>
          <p:nvPr/>
        </p:nvSpPr>
        <p:spPr>
          <a:xfrm>
            <a:off x="683568" y="2060848"/>
            <a:ext cx="3384376" cy="3967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1" hangingPunct="1">
              <a:lnSpc>
                <a:spcPts val="22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ea typeface="Calibri" panose="020F0502020204030204" pitchFamily="34" charset="0"/>
                <a:cs typeface="Arial" panose="020B0604020202020204" pitchFamily="34" charset="0"/>
              </a:rPr>
              <a:t>Trygg jobb – regnskap som profesjon blir lite påvirket av konjunktursvingninger. </a:t>
            </a:r>
          </a:p>
          <a:p>
            <a:pPr marL="285750" indent="-285750" eaLnBrk="1" hangingPunct="1">
              <a:lnSpc>
                <a:spcPts val="22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ea typeface="Calibri" panose="020F0502020204030204" pitchFamily="34" charset="0"/>
                <a:cs typeface="Arial" panose="020B0604020202020204" pitchFamily="34" charset="0"/>
              </a:rPr>
              <a:t>Oppgaver og ansvarsområder vil bli mer rådgivnings- og konsulentorienterte.</a:t>
            </a:r>
          </a:p>
          <a:p>
            <a:pPr marL="285750" indent="-285750" eaLnBrk="1" hangingPunct="1">
              <a:lnSpc>
                <a:spcPts val="22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ea typeface="Calibri" panose="020F0502020204030204" pitchFamily="34" charset="0"/>
                <a:cs typeface="Arial" panose="020B0604020202020204" pitchFamily="34" charset="0"/>
              </a:rPr>
              <a:t>Statsautorisasjon og erfaring fra byrå gjør deg kvalifisert til stilling som regnskapssjef.</a:t>
            </a:r>
          </a:p>
          <a:p>
            <a:pPr marL="285750" indent="-285750" eaLnBrk="1" hangingPunct="1">
              <a:lnSpc>
                <a:spcPts val="22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altLang="nb-NO" sz="1600" b="0" dirty="0">
                <a:ea typeface="Calibri" panose="020F0502020204030204" pitchFamily="34" charset="0"/>
                <a:cs typeface="Arial" panose="020B0604020202020204" pitchFamily="34" charset="0"/>
              </a:rPr>
              <a:t>Kan starte eget regnskapsforetak.</a:t>
            </a:r>
            <a:endParaRPr lang="nb-NO" altLang="nb-NO" sz="1800" b="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eaLnBrk="1" hangingPunct="1">
              <a:lnSpc>
                <a:spcPts val="22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nb-NO" altLang="nb-NO" sz="1800" b="0" dirty="0">
              <a:cs typeface="Arial" panose="020B0604020202020204" pitchFamily="34" charset="0"/>
            </a:endParaRPr>
          </a:p>
        </p:txBody>
      </p:sp>
      <p:sp>
        <p:nvSpPr>
          <p:cNvPr id="23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195736" y="6358304"/>
            <a:ext cx="2895600" cy="280119"/>
          </a:xfrm>
        </p:spPr>
        <p:txBody>
          <a:bodyPr/>
          <a:lstStyle/>
          <a:p>
            <a:pPr algn="l">
              <a:defRPr/>
            </a:pPr>
            <a:r>
              <a:rPr lang="nb-NO" dirty="0"/>
              <a:t>Regnskap er mer enn du tror!</a:t>
            </a:r>
          </a:p>
        </p:txBody>
      </p:sp>
      <p:sp>
        <p:nvSpPr>
          <p:cNvPr id="24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539552" y="6358304"/>
            <a:ext cx="504056" cy="280120"/>
          </a:xfrm>
        </p:spPr>
        <p:txBody>
          <a:bodyPr/>
          <a:lstStyle/>
          <a:p>
            <a:pPr algn="l"/>
            <a:r>
              <a:rPr lang="nb-NO" altLang="nb-NO" dirty="0"/>
              <a:t>s. </a:t>
            </a:r>
            <a:fld id="{4D3B3376-11B0-465B-AD7D-33689B8DB9C0}" type="slidenum">
              <a:rPr lang="nb-NO" altLang="nb-NO" smtClean="0"/>
              <a:t>13</a:t>
            </a:fld>
            <a:endParaRPr lang="nb-NO" altLang="nb-NO" dirty="0"/>
          </a:p>
        </p:txBody>
      </p:sp>
    </p:spTree>
    <p:extLst>
      <p:ext uri="{BB962C8B-B14F-4D97-AF65-F5344CB8AC3E}">
        <p14:creationId xmlns:p14="http://schemas.microsoft.com/office/powerpoint/2010/main" val="1518755242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6" name="AutoShape 8" descr="data:image/jpg;base64,/9j/4AAQSkZJRgABAQAAAQABAAD/2wCEAAkGBggGBRUIBwgKFRUWGB4aGBgYDRodHRwgIiEgJyAjHCAeHTIqHyEqIx8fIDksJSctMTgsIB8xNTwqQSc3LSkBCQoKDQsNGQ4OGS8kHiQ0NDU1NTUvNS00Miw0NTU0NCw0LzQ1NjU0LDUsNCksLDQ0LDQ0NCw0NDQ0NC8wMjUsNP/AABEIACwAjgMBIgACEQEDEQH/xAAcAAACAgMBAQAAAAAAAAAAAAAGBwUIAAMEAgH/xABDEAABAwIEAgYHAgsJAQAAAAABAgMRBAUABhIhMUEHExZRYXEiMlWBlLHRQpEUFyMzQ2KSobLB0jU3RWRyc4Ki8BX/xAAZAQEAAwEBAAAAAAAAAAAAAAAAAQIEAwX/xAAgEQACAgICAwEBAAAAAAAAAAAAAQIDBBETMRIhQQVR/9oADAMBAAIRAxEAPwBt9rrB7bt3xKPriCvSMk3lta3q219YoeuKlAVMbHZW/LFa4HcMe2QOvTsOI+eIaT7OkJyre4vQy7Vl183ZsXenebZ1DrHFJKUhPio7AHhPjhpWyuybZlarfXWlBIgkVCJI8Tqxz9Jv91lT/tp/iTivuWsr3DNd3FDbGZPFSj6qB3qPIfvPLFYQUTVk5tmTrfpFhMx1WXL7a3FtimqnUoOlLSwtYnhGkyBMb4X+Vsu2qsX11/u9I0kGOrNQhKyRx1SfRH7/ACxHZgzBb8g2hWWcou6nVbVNUOJPNKCOEcNuHLeSOSxinzF0b1bDNBQfhdOA4Fikb1ra+1vp9Yb78eHPfBwUntkVZllNbrg+xyWq5ZQsjRbt1xtaAYmKlG8d5Kt8d/a2we2rd8Sj64rbk/qqa4uV9XTU7jTLSlrS4ylQVyQncbErKRtB44ncgKYubFwdr6C3LLdMp1E0TUJUO70eHhw2xcySbk9tj17W2D21bviUfXGdrrB7at3xKPritlHf11NM6XrZa1t9WpKimiaSUFaSEKCkgEELg+44m7JYX/xcm82KiYefDykuywh1TTYG2hCwRvxJ0kxw54EaHx2usHtq3fEo+uM7W2D21bviUfXFcKm9W+roqdyotlIl1t9ReDbIT1qYREpGw4KTAgcTG+CXJVfT5gVXOVllssNUrjrYTb2wEqExy3A8cAOrtbYPbVu+JR9cZ2tsHtq3fEo+uK/5eYGf7mzY10NC0oua1Os0qEHqwlWsGOJnTHjOOK75iapLsunsdDb0MIUUpCqNpwrAManFOJKiTx2IAnbAFje11g9t274lH1xna2we2rd8Sj64r7mey0qcs02bLPTttpdJQ61pCkodTPqhU+iqCYMxiWztV09iqaL8Cs1oIdpm3FpNA2daiSDwEiY+zGAHZ2usHtu3fEo+uPna/L4/xu3fEo+uK/8AShl63ZezOlq1t6EuNJcU1qnq1GZTvvynfAfA7hgNH3Hpn8+nzHzw9fxBWH2hcv2m/wCjGHoFsTQ6wXC47b+s3y/4YALc529F1yK7RO1TTQWlCStfqplSdz/77sQt4yZV5e6OF2zJMJcO7iv0joj0oVyUeXhsImcQSc11Wd3Rlm4MsoafOhSkTqAG+0kifRHEd+C5y33jKOVwzZX1VIb5PCV6e5JTEx3HePLFVJNbRosxrKpqE/TZWVaFNuFDiVAgwQRuDznE9kXMPZjN7Vc5+bnQ6O9Ctlecet7sFFwNnzhmUVV/YLGrZa2NpPJSwoGe4kQfOMFzfQLl95sLbuVwIIkELbgj9jCMlLoX49lD1Yhe57tbGUCuyUbqD1rvXGDMNiQyg+UrV70d2OnoqeWw1cXWVkKTRKIIO4M7YYNV0G2ite62pu10UqAmStBMJEAepyAAx1W/olp7OwW7dmO9tJPEIeQkHzhGLGcTFLf79mKnNlNQ691xTspU6SkzM8hEzyjflj7aqu95Qo27/aapxKHFKQVASglJ9VYOxBEKEwdzERh2L6MQpotKzTfYWCkjr0CQeIPobjGmh6JKW2tdTR5hvCEifQDrencyZTog794wGxcZyrqDNeQ2szOULTNUXi0vQIS6AkkqA5xtvymJO2NHRaR1NyH+Qc+Rwybl0NW+7uhdwvd2cKRCdS24SO5I0QB5Y2UHRLS2hotW/Md6aB4hDyEz5wjfAbFN0V32msOfmqisWkIWC2VE7DVwJPdIH34gcw2t6xZgdt9UkhSFkCftCfRUO8EQffh1O9BNjfeK3bpcio7klTe//TEnS9FrVNThljMd4hOyfTbOn/SSglPuwGxX5ofTZOiSksFTs8tZqFoPFCTq06u4kEGD44IrzmxOV8w21yqZbU0aJsL/ACSdaQSoakKjUCNjsfnOJ9XQjaXK01a7zdS5MlZdQVT3klPHHTceiSluzARcsx3pxI4BbyCB5SjbAgTWerFU2TMBW9VOPNvflGn1LKusSeBKjxUOB+/ngexYU9EFIbX/APOOYb11I4Nl5GkeQ0bY4R0B2AmBcrj+03/RgTsZ+PD+1Oqe4494VWeM8XilvT1qpnW0oB0yEelBSJ39+KykorbNGNjyyJ+MQfyUR28pzP6Q/wAKsPXFb6aodpKhL9OspUkgpI5EcMNXo8zhc8x1y2LgpohKNQIRBmQN8caZLo9j9XGk9WrpI05+yCKtKrraGwFjdxA+13lP63z+Y/kbPi7CsUVxUpTB4HiW/L9Xw+7Bl0j5irsv2tBt6kAuEpJKZgRywmyZMnFbH4y3E6YNbycZxu9r5/Sw9Q85XWguWp5oqUn0FzKd+fjHH3YHWsr3CjbSytVO+0heoNkqSDKYM6iqSFDVuSCVq4QMK2z5ouuX/wCz6pQB4pO6fuP8sOrKtyfvGWmq2q06lgkwIHEj+WNFV2/SPHzfz5Y78m9oik5crEPal0lEuUpCZfchnSTsnaSNwZBBJEbCI1u5UrX2iwAwlR62Xw4orWFhQAUI/WE7wNO3gX4zHbkZ53GgWrLBcbxVh6rKGwOrEIfUT6BUSoGBBlQjy37sYnKtRUNzclU7i/wgLKoIlsBIIjkTpkjhOCnGYcjHGgTXlir64paapwesUsPdYrXpMwiI7iEcYgT4Y6MvZaqbO8ouVAMsoQCAkQoetICRq33CjvG3iSTGYOxtaCrinsCRlK5rQGCKVCdKErUFSpZS42oqMp3kJVsqdzHDG9nKtXSKlxth9IU4dCl6UnVo0qCQmEkBJBEcSpQ44L8ZieWRHFEE28vXWnoV0aXGlB1KAVl1XoaeIAiVCAANwe/H1nIyHQV1lbUhRW4fySwjZSyRKgnUdo2JI+4YK8ZiOSXwnij9P//Z"/>
          <p:cNvSpPr>
            <a:spLocks noChangeAspect="1" noChangeArrowheads="1"/>
          </p:cNvSpPr>
          <p:nvPr/>
        </p:nvSpPr>
        <p:spPr bwMode="auto">
          <a:xfrm>
            <a:off x="63500" y="-207963"/>
            <a:ext cx="1352550" cy="419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nb-NO" altLang="nb-NO"/>
          </a:p>
        </p:txBody>
      </p:sp>
      <p:sp>
        <p:nvSpPr>
          <p:cNvPr id="12297" name="AutoShape 10" descr="data:image/jpg;base64,/9j/4AAQSkZJRgABAQAAAQABAAD/2wCEAAkGBggGBRUIBwgKFRUWGB4aGBgYDRodHRwgIiEgJyAjHCAeHTIqHyEqIx8fIDksJSctMTgsIB8xNTwqQSc3LSkBCQoKDQsNGQ4OGS8kHiQ0NDU1NTUvNS00Miw0NTU0NCw0LzQ1NjU0LDUsNCksLDQ0LDQ0NCw0NDQ0NC8wMjUsNP/AABEIACwAjgMBIgACEQEDEQH/xAAcAAACAgMBAQAAAAAAAAAAAAAGBwUIAAMEAgH/xABDEAABAwIEAgYHAgsJAQAAAAABAgMRBAUABhIhMUEHExZRYXEiMlWBlLHRQpEUFyMzQ2KSobLB0jU3RWRyc4Ki8BX/xAAZAQEAAwEBAAAAAAAAAAAAAAAAAQIEAwX/xAAgEQACAgICAwEBAAAAAAAAAAAAAQIDBBETMRIhQQVR/9oADAMBAAIRAxEAPwBt9rrB7bt3xKPriCvSMk3lta3q219YoeuKlAVMbHZW/LFa4HcMe2QOvTsOI+eIaT7OkJyre4vQy7Vl183ZsXenebZ1DrHFJKUhPio7AHhPjhpWyuybZlarfXWlBIgkVCJI8Tqxz9Jv91lT/tp/iTivuWsr3DNd3FDbGZPFSj6qB3qPIfvPLFYQUTVk5tmTrfpFhMx1WXL7a3FtimqnUoOlLSwtYnhGkyBMb4X+Vsu2qsX11/u9I0kGOrNQhKyRx1SfRH7/ACxHZgzBb8g2hWWcou6nVbVNUOJPNKCOEcNuHLeSOSxinzF0b1bDNBQfhdOA4Fikb1ra+1vp9Yb78eHPfBwUntkVZllNbrg+xyWq5ZQsjRbt1xtaAYmKlG8d5Kt8d/a2we2rd8Sj64rbk/qqa4uV9XTU7jTLSlrS4ylQVyQncbErKRtB44ncgKYubFwdr6C3LLdMp1E0TUJUO70eHhw2xcySbk9tj17W2D21bviUfXGdrrB7at3xKPritlHf11NM6XrZa1t9WpKimiaSUFaSEKCkgEELg+44m7JYX/xcm82KiYefDykuywh1TTYG2hCwRvxJ0kxw54EaHx2usHtq3fEo+uM7W2D21bviUfXFcKm9W+roqdyotlIl1t9ReDbIT1qYREpGw4KTAgcTG+CXJVfT5gVXOVllssNUrjrYTb2wEqExy3A8cAOrtbYPbVu+JR9cZ2tsHtq3fEo+uK/5eYGf7mzY10NC0oua1Os0qEHqwlWsGOJnTHjOOK75iapLsunsdDb0MIUUpCqNpwrAManFOJKiTx2IAnbAFje11g9t274lH1xna2we2rd8Sj64r7mey0qcs02bLPTttpdJQ61pCkodTPqhU+iqCYMxiWztV09iqaL8Cs1oIdpm3FpNA2daiSDwEiY+zGAHZ2usHtu3fEo+uPna/L4/xu3fEo+uK/8AShl63ZezOlq1t6EuNJcU1qnq1GZTvvynfAfA7hgNH3Hpn8+nzHzw9fxBWH2hcv2m/wCjGHoFsTQ6wXC47b+s3y/4YALc529F1yK7RO1TTQWlCStfqplSdz/77sQt4yZV5e6OF2zJMJcO7iv0joj0oVyUeXhsImcQSc11Wd3Rlm4MsoafOhSkTqAG+0kifRHEd+C5y33jKOVwzZX1VIb5PCV6e5JTEx3HePLFVJNbRosxrKpqE/TZWVaFNuFDiVAgwQRuDznE9kXMPZjN7Vc5+bnQ6O9Ctlecet7sFFwNnzhmUVV/YLGrZa2NpPJSwoGe4kQfOMFzfQLl95sLbuVwIIkELbgj9jCMlLoX49lD1Yhe57tbGUCuyUbqD1rvXGDMNiQyg+UrV70d2OnoqeWw1cXWVkKTRKIIO4M7YYNV0G2ite62pu10UqAmStBMJEAepyAAx1W/olp7OwW7dmO9tJPEIeQkHzhGLGcTFLf79mKnNlNQ691xTspU6SkzM8hEzyjflj7aqu95Qo27/aapxKHFKQVASglJ9VYOxBEKEwdzERh2L6MQpotKzTfYWCkjr0CQeIPobjGmh6JKW2tdTR5hvCEifQDrencyZTog794wGxcZyrqDNeQ2szOULTNUXi0vQIS6AkkqA5xtvymJO2NHRaR1NyH+Qc+Rwybl0NW+7uhdwvd2cKRCdS24SO5I0QB5Y2UHRLS2hotW/Md6aB4hDyEz5wjfAbFN0V32msOfmqisWkIWC2VE7DVwJPdIH34gcw2t6xZgdt9UkhSFkCftCfRUO8EQffh1O9BNjfeK3bpcio7klTe//TEnS9FrVNThljMd4hOyfTbOn/SSglPuwGxX5ofTZOiSksFTs8tZqFoPFCTq06u4kEGD44IrzmxOV8w21yqZbU0aJsL/ACSdaQSoakKjUCNjsfnOJ9XQjaXK01a7zdS5MlZdQVT3klPHHTceiSluzARcsx3pxI4BbyCB5SjbAgTWerFU2TMBW9VOPNvflGn1LKusSeBKjxUOB+/ngexYU9EFIbX/APOOYb11I4Nl5GkeQ0bY4R0B2AmBcrj+03/RgTsZ+PD+1Oqe4494VWeM8XilvT1qpnW0oB0yEelBSJ39+KykorbNGNjyyJ+MQfyUR28pzP6Q/wAKsPXFb6aodpKhL9OspUkgpI5EcMNXo8zhc8x1y2LgpohKNQIRBmQN8caZLo9j9XGk9WrpI05+yCKtKrraGwFjdxA+13lP63z+Y/kbPi7CsUVxUpTB4HiW/L9Xw+7Bl0j5irsv2tBt6kAuEpJKZgRywmyZMnFbH4y3E6YNbycZxu9r5/Sw9Q85XWguWp5oqUn0FzKd+fjHH3YHWsr3CjbSytVO+0heoNkqSDKYM6iqSFDVuSCVq4QMK2z5ouuX/wCz6pQB4pO6fuP8sOrKtyfvGWmq2q06lgkwIHEj+WNFV2/SPHzfz5Y78m9oik5crEPal0lEuUpCZfchnSTsnaSNwZBBJEbCI1u5UrX2iwAwlR62Xw4orWFhQAUI/WE7wNO3gX4zHbkZ53GgWrLBcbxVh6rKGwOrEIfUT6BUSoGBBlQjy37sYnKtRUNzclU7i/wgLKoIlsBIIjkTpkjhOCnGYcjHGgTXlir64paapwesUsPdYrXpMwiI7iEcYgT4Y6MvZaqbO8ouVAMsoQCAkQoetICRq33CjvG3iSTGYOxtaCrinsCRlK5rQGCKVCdKErUFSpZS42oqMp3kJVsqdzHDG9nKtXSKlxth9IU4dCl6UnVo0qCQmEkBJBEcSpQ44L8ZieWRHFEE28vXWnoV0aXGlB1KAVl1XoaeIAiVCAANwe/H1nIyHQV1lbUhRW4fySwjZSyRKgnUdo2JI+4YK8ZiOSXwnij9P//Z"/>
          <p:cNvSpPr>
            <a:spLocks noChangeAspect="1" noChangeArrowheads="1"/>
          </p:cNvSpPr>
          <p:nvPr/>
        </p:nvSpPr>
        <p:spPr bwMode="auto">
          <a:xfrm>
            <a:off x="63500" y="-207963"/>
            <a:ext cx="1352550" cy="419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nb-NO" altLang="nb-NO"/>
          </a:p>
        </p:txBody>
      </p:sp>
      <p:sp>
        <p:nvSpPr>
          <p:cNvPr id="12298" name="AutoShape 16" descr="data:image/jpg;base64,/9j/4AAQSkZJRgABAQAAAQABAAD/2wCEAAkGBhQQEBQUExQVFBUWFhwYFxYYFxQUHhcXIRgeGBgcHB0XHCceGh4kHB0cIC8gIycrLCwyFyAyNjAqNScsLikBCQoKDgwOGg8PGjQlHyQ1Ly80NSosMiwuLCwvLSosLCkqLCosLC8vLyosLCksNCwpLCwsLCosKiwsLCwpLCkpLP/AABEIAFAAygMBIgACEQEDEQH/xAAbAAABBQEBAAAAAAAAAAAAAAAGAAEEBQcDAv/EADkQAAIABAQDBgQFBAIDAQAAAAECAAMEEQUSITEGQVETImFxgaEyUpGxBxRCwfAjcoLRM+GissJD/8QAGgEAAgMBAQAAAAAAAAAAAAAAAwQAAQIFBv/EAC4RAAEDAwIEBQMFAQAAAAAAAAEAAgMEERIhQRMxUXEUkaHR8AUjYSQyscHxIv/aAAwDAQACEQMRAD8A3CK/Gccl0qZph1PwqN2Ph/uPeMYqtNJaY3LQD5m5ARleIYg8+YZkw3Y/QDkB0AhKqqeCLDmnaSl4xueQVtiHF1RUNlQmWCbBE+I+F9yfK0WuHcCPMGapmvc/pBzEebNf2+sd+BcACr+Ycd5v+MdF6+Z+3nBfAoKcyDOXW6LPUCM4Q6W3QtP4JyC9PPmow2BY2Pna1vfygVxDHarK8ia7b5WFhfyuBqD7xqZgJx/Dg+KSAP1hGb/Ekn2UCLqYMQOHpspTT5OPE138kX4fTdlKRPlUL9BYxIhhD3joAWFlzibm6UKGvCvFqk8KFCvEUShQ14V4iieFDXh4iiUKGvCvEUTw0K8KIohfj2veXJRUJUOxDEXBsBe1xqL/ALQNcIYjMSqlqrMVc2ZbkgixN/Aje/nGi1tAk5CkxQynl+46GIeFcNyKZi0te8RbMSWIHQX2hGSne6YPB0T8VQxsJjLdVaCHhoV4eSCeFDXhXiKLOuO8UMyo7IHuyv8A3IufoLD69YpcJoO3ny5fzNr4Lu3tHOunZ5sxj+p2P1Y29oI/w9pc093+RLDzY/6Bjzw+/PrufRejP6en02Hqj6XLCgACwAsB0HKPcKFHoV5xKIr4dLM1ZpUdooyhtdB06RKjhW1aypbTHNlUEn+e0Zda1yrF76KJjWOS6VMz6k/Co3Y+Hh1MDFBidZiEwhHEiWu5UXt0Fzqx+ggYxXE3qZrTH3Ow+VeSj+axp3D2Gfl6dEtra7f3HU/69I57JXVEhANmj1XSkibTRgkXcfRDGPLVUOR1qXmKxtZwDY2v5EHXpF3wvxMKtSrALMXcDYj5hfbxHKK78RZn9KUvMuT6BT/sQP8ABcwitl25hgfLLf8AaMGQxVGAOhWxEJaYvI1F1omJNNEs9iEL3Fg9wLc9oB8R4xq5btLbs0ZTY2W/3JjQiYx7E6vtZ0yZ8zkjyvp7Ruue5gBabFDoI2yOIcLhGfCeKzHSdPqJp7NbKL2AB3Y2A31A9Yrcb4rqXGaWryZJNlfLYt6nQeQ+piRw7h35lZcs/wDBJ7z9Js494jxVbx3/ABDrMsuVKH6jmPkosPc+0ZcX8C+VrepW2hniLY3v6D3VXw1xPOFQiO5mI7BSG1sToCDvvaNFjMODqTtKyX0S7n0GnuR9I0+C0DnGO7ihfUGtbJZo2QXxTxi6TGlSDly6M9rm/MC/TrEijwOsMsTPzbCYRmykZl6gE/uB9YDMXklKiarbiY3ub/YxoHCGPColBG/5JYAYdRsGH7+MAhk4srmvPZHmj4ULXRjvpdUdFj1VNrJUmY2QrMs4UWzWBJv1Fhy6wVYvMqFC/l1lsdc2ckeVrERGfAT+fFSMuXs7Ea3z7A7Wtl035RZ1tSJUt3OyqW+gvDkbHNa7M/4kpXtc5pYBy9VntTxrV3IzKhBIICDQ7He8FfBs6bMpzMmuzl2Nr20Ud3S3iDGaMxYk/qJv6n/uNfwqj7GRLl/KgHrbX3hOic+R5JNwE7XMZHGA0AEqHxJjopJWa2Z2NkXx5k+AgZwRquvZ2NQ0tV+UDc8gBb6mO34jyjeS36e8vrofteK3gzHRTzSjmyTLa/K2wPkdvpGpZf1AY82asxQ2pi9gu5WGMYjW0PdaYs1H0WYVFwefkfO4jpQ09TMlS37eZ3kVvi6gHpF/xJhJqqdpa2DXBUm9gQfC/K49Ym0lIElovyqF+gtBjA7M6myX47cBoL76LH5iZWIO4JB8wbQZ/hx/+/8Ah/8AcVPGWDGRPLgf05hLA9G3Yed9fU9IXBmLrT1BDmyTBlJOwa91J8Nx6xzoRwagBy6k549MS1aZChgYV47688leBP8AEOsKyZcsfra58lF/uRD47xG01vy1Ic0xtGddlHOx+7cvOIXHdI6yacs2crdWawF2IBvYbXsYRqJco3BuyeposZWF26HuHaTtaqUp2z3Pkve/a3rGsxnHASXq79JbW9hGg1dUspGdzZVBJMYoAGxFyJ9QcXShqAuP63PUqg2lpr/c2p9gsPwBQlqhpnKWtv8AJv8AoGKNzMqqglRd5jEgfzkBz8I07AsIFLJWWNTuzfMx3P7DwAheBpmnMmwTFQ8QQCLc/CvHE1b2NLNYaHLlHm3dH0vf0jKklkkBRckgAdSdAIOPxFrLJKlD9TFj5DQe59ooeDKHtatCdkBc+Y0X3N/SJV/dnEYV0f2qd0hWg4Rhwp5CSx+kanq25PqYzzi+u7WrfolkHpv/AORMaXVzxLls52VS30F4xt5hYkncm58zqYJXuxY2MIX05uT3SH5dHP4eUFkmTT+o5F8hv7m3+MGEDAqzTyqelkWaewUnmEX4nZresdeOK1pVMCrFWLqLqSp2JO3lDUTmxRW6JSUOmlv1Oih8bcOmYO3li7KO+o/Uo5jxH28oC6CvaRMWYhsy+45g+BjW6KqE2WjjUMoP1EZxxhhQp6ju6LMGcDob2YeV9fXwhKshxtMxPUU2V4X/AD8LRcMr1nykmLswvbodiPQ6RTcd1mSlKjeYwX0+I/a3rHngFSKTXYzGK+Wg+4MUv4h1V50uXyVM3qxt9l94amlPh8juEpDCPE4jkD/CpuG6PtqqUvLNmPkve/YD1jV4z7gMojzprsFCIBcm1rnX7CCnA6+ZPMyc3dknSUpFiVG7k+PT+EdDZrPyUSvJdJ+ApeMYWtTJaW3PUH5WGxH86xlVfQtJmNLcWZfoRyI8DB1wTixnCcrMWYOWFyT3Tta/IEe8euOcJEyQZo+OVrfqt9R+/p4xVRGJ4+K3mFdNK6nk4TuRXPgbHjNQyXN2QXUncptr4j9xBVGacEKTWpbkr38rW+9o0uD0chfFrsgV0bWSkDuuNZRpNQpMUMp3B/mh8YCsT/D5wSZDhh8r6Eeux9besHcKCywMl/cEGKd8X7Ss+pMPxKQMqZgo2GZGA8rnSJo4erqnSonZE5qCDf0Ww+pg1hoGKVo0JJHdFdVuOoaAeyr8IwKVSraWNT8THUt5np4DSJGIUCT5bS5gure3QjoREiFDAY0NxA0Sxe4uyJ1QOnCVTSThMp2SZbk3dJB3Dcj5gxJxDCq6tss3s5MsG5AJa56m2/lcCC+FABTMAxF7dEwap5IcbX62VVgfDsukHd7zn4nO58B0HhFrDwoYa0NFmpdzi43chPiThSdVT86ugUKFUHNfqdh1JiVwrw21J2hdlZmsBlvoB5jr9oIYUBFOwP4ltUY1DzHw76LlVU4mIyNsylT5EWMZ/M4AqA9gZZX5iSNPEWvGiwouWnZLbJVDUPhvjuqfh3hpKRTY5pjfE9radAOQ+8R+LMFmVXYolgoYl2P6Raw03MEMNGjC0sw2WRM8P4m6EqLCq2j7soy50s7KxKW62udPK5jjM4WqKyd2lUyoNsqG5A6DkPMkwZwoH4ZhFje3RE8S8HIWv1suVNTLLRUQWVRYDoIG+LOFHqXE2URmChWVtLgEkEHrrzgphQSSJsjcXckKOV0bs280DYR+H7Zg1QVyj9Cm5PmeQ8vaDKplkSmVAL5CFG2ttB4R3h4zHAyMWatSzvlN3FAmH8GVMgJNlzUWaBqhva3QnUN9PWJmI0tfVJ2TJKlKfiIa9+fibeEF0KMCmYBiCbd0Q1T3OyIF+yp+HeHEpFNjmdvibb0A5CLiFCg7WBgxbyS73uecnc0O4Th7T5Rcz56sXmAWfQWmMB3SCNhtFjgdY02QGexcFkYjQEqxUkDxteKvB8WEmUUaXPLiZMNhJmG95jEWNrajne0WmA0jS5ADizMWdhvYsxa3pe0Bj2t01RpN79dFxwMGdRS87vdk1YMQ2/WIVJhxapnyzOn5ZYllf6rX7wYm557CLHhiWVpJIYEELqCCCNTuDqI80EsisqSQQCsqxsbGytex2No1jcNv80WS6xdb5qumMUOZGfPMQqjWCOVB0J1A3jlw/SESpc0zJrs8tSQzlhcgE2B2ifiC3lTLanI2n+JjjgikU0kEEESkBBFiDlG4O0ax/wC1m5wspsCsx3nS2mmbMV3mtLkojZVUhigJA+LYsb8hBUYEMOqexmssxZjiS0wS8iPMDM7libgWBCkLr1aMzHkCtRDQkK64cmk0yg7oXQnXUqxW+vW1/WK2kxhzT08pXvUTl+JjfKtzdzfcgDQcyPAxa4DSNLkWcWZmdyN8pZi1vS9oqcLwC9EuUFJxtMDMCCsxScg11CgaW6E9YwcrADp7LYxuSevv6K2xKeaWkdlJYy00LnMSdgWPPXWIGIUkymkmeJ8x3QBnDG6uL94ZbWXS9rW5RIqlasoWAUo7oRlYFbODqNeVxv6xGxLETUyDJSVNEyYArBkZVTXvEse6QBfYm8W8j00+eSpg/nX55qZxLOYUxMtijFkAYcruB+8RqnFmeinm5SdLVlcA2KuBuPA7g+MSuIpRMiygk9pL0AJ0Exb7eEQOLMOfI82SCSyGXNUXOdf0sAN2U+xIipMgSR091ceJAB6+yssYrmlUxdbZ7KFJ17zEKD6XvEHEKd6SX2yzprlWXOHbMHUsFbS1lOtxbpE3GaNptKVQd+ysAdLlWDW8L2tEDEq41cvsUlzQzsufOjIJahgzEkix2sACb3i3/wBaLLNu+vZSeKp8xJK9kxVzNRRyuS1rHwJh6vGr0izJfxzQFljpMbSx/t1J/tMe+IJZZZNgTaolE2BNgHFzpyHWOMnAis9nuDKGZ5aa3WY4s58t7f3mLdlkbfPyo3HEX2+WXfBJzNRS2LEsZVyx1JNt4bCZ7NQy2LEsZIJY7k5d4WBSytDKUgg9lYgggg26HWGwiWRQSwQQRIAsQQQcu1jreLbfTso61z3914w3FFNHLLTVz9iCSXW+bLz13vCpqhjhyuWOf8vmzX1zdne9+t45Ybgsr8nLzSEz9iL3lrmzZOdxe94kYbSlqCXLN1ZpAU3BBBKW1B1im5aX6KOx1t1XaXNP5QNc5uxvfnfJe/nEVq2YuHCYpJmdipvbMb2F2tzsLn0iMmKsKbsexm9t2fZ5cjZc2XLfPbLl53vt4xayVNPTKApmGWijKtrtYAG1yB4xAb+ShFvNRMOpEYq8uqmTObf1FmBx4jZfS0XEDFV2c5k/LyXSd2it2nYtKyC4zlmIF7rcW1veCeNxnmFiQbr/2Q=="/>
          <p:cNvSpPr>
            <a:spLocks noChangeAspect="1" noChangeArrowheads="1"/>
          </p:cNvSpPr>
          <p:nvPr/>
        </p:nvSpPr>
        <p:spPr bwMode="auto">
          <a:xfrm>
            <a:off x="63500" y="-374650"/>
            <a:ext cx="19240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nb-NO" altLang="nb-NO"/>
          </a:p>
        </p:txBody>
      </p:sp>
      <p:sp>
        <p:nvSpPr>
          <p:cNvPr id="12299" name="AutoShape 18" descr="data:image/jpg;base64,/9j/4AAQSkZJRgABAQAAAQABAAD/2wCEAAkGBhQQEBQUExQVFBUWFhwYFxYYFxQUHhcXIRgeGBgcHB0XHCceGh4kHB0cIC8gIycrLCwyFyAyNjAqNScsLikBCQoKDgwOGg8PGjQlHyQ1Ly80NSosMiwuLCwvLSosLCkqLCosLC8vLyosLCksNCwpLCwsLCosKiwsLCwpLCkpLP/AABEIAFAAygMBIgACEQEDEQH/xAAbAAABBQEBAAAAAAAAAAAAAAAGAAEEBQcDAv/EADkQAAIABAQDBgQFBAIDAQAAAAECAAMEEQUSITEGQVETImFxgaEyUpGxBxRCwfAjcoLRM+GissJD/8QAGgEAAgMBAQAAAAAAAAAAAAAAAwQAAQIFBv/EAC4RAAEDAwIEBQMFAQAAAAAAAAEAAgMEERIhQRMxUXEUkaHR8AUjYSQyscHxIv/aAAwDAQACEQMRAD8A3CK/Gccl0qZph1PwqN2Ph/uPeMYqtNJaY3LQD5m5ARleIYg8+YZkw3Y/QDkB0AhKqqeCLDmnaSl4xueQVtiHF1RUNlQmWCbBE+I+F9yfK0WuHcCPMGapmvc/pBzEebNf2+sd+BcACr+Ycd5v+MdF6+Z+3nBfAoKcyDOXW6LPUCM4Q6W3QtP4JyC9PPmow2BY2Pna1vfygVxDHarK8ia7b5WFhfyuBqD7xqZgJx/Dg+KSAP1hGb/Ekn2UCLqYMQOHpspTT5OPE138kX4fTdlKRPlUL9BYxIhhD3joAWFlzibm6UKGvCvFqk8KFCvEUShQ14V4iieFDXh4iiUKGvCvEUTw0K8KIohfj2veXJRUJUOxDEXBsBe1xqL/ALQNcIYjMSqlqrMVc2ZbkgixN/Aje/nGi1tAk5CkxQynl+46GIeFcNyKZi0te8RbMSWIHQX2hGSne6YPB0T8VQxsJjLdVaCHhoV4eSCeFDXhXiKLOuO8UMyo7IHuyv8A3IufoLD69YpcJoO3ny5fzNr4Lu3tHOunZ5sxj+p2P1Y29oI/w9pc093+RLDzY/6Bjzw+/PrufRejP6en02Hqj6XLCgACwAsB0HKPcKFHoV5xKIr4dLM1ZpUdooyhtdB06RKjhW1aypbTHNlUEn+e0Zda1yrF76KJjWOS6VMz6k/Co3Y+Hh1MDFBidZiEwhHEiWu5UXt0Fzqx+ggYxXE3qZrTH3Ow+VeSj+axp3D2Gfl6dEtra7f3HU/69I57JXVEhANmj1XSkibTRgkXcfRDGPLVUOR1qXmKxtZwDY2v5EHXpF3wvxMKtSrALMXcDYj5hfbxHKK78RZn9KUvMuT6BT/sQP8ABcwitl25hgfLLf8AaMGQxVGAOhWxEJaYvI1F1omJNNEs9iEL3Fg9wLc9oB8R4xq5btLbs0ZTY2W/3JjQiYx7E6vtZ0yZ8zkjyvp7Ruue5gBabFDoI2yOIcLhGfCeKzHSdPqJp7NbKL2AB3Y2A31A9Yrcb4rqXGaWryZJNlfLYt6nQeQ+piRw7h35lZcs/wDBJ7z9Js494jxVbx3/ABDrMsuVKH6jmPkosPc+0ZcX8C+VrepW2hniLY3v6D3VXw1xPOFQiO5mI7BSG1sToCDvvaNFjMODqTtKyX0S7n0GnuR9I0+C0DnGO7ihfUGtbJZo2QXxTxi6TGlSDly6M9rm/MC/TrEijwOsMsTPzbCYRmykZl6gE/uB9YDMXklKiarbiY3ub/YxoHCGPColBG/5JYAYdRsGH7+MAhk4srmvPZHmj4ULXRjvpdUdFj1VNrJUmY2QrMs4UWzWBJv1Fhy6wVYvMqFC/l1lsdc2ckeVrERGfAT+fFSMuXs7Ea3z7A7Wtl035RZ1tSJUt3OyqW+gvDkbHNa7M/4kpXtc5pYBy9VntTxrV3IzKhBIICDQ7He8FfBs6bMpzMmuzl2Nr20Ud3S3iDGaMxYk/qJv6n/uNfwqj7GRLl/KgHrbX3hOic+R5JNwE7XMZHGA0AEqHxJjopJWa2Z2NkXx5k+AgZwRquvZ2NQ0tV+UDc8gBb6mO34jyjeS36e8vrofteK3gzHRTzSjmyTLa/K2wPkdvpGpZf1AY82asxQ2pi9gu5WGMYjW0PdaYs1H0WYVFwefkfO4jpQ09TMlS37eZ3kVvi6gHpF/xJhJqqdpa2DXBUm9gQfC/K49Ym0lIElovyqF+gtBjA7M6myX47cBoL76LH5iZWIO4JB8wbQZ/hx/+/8Ah/8AcVPGWDGRPLgf05hLA9G3Yed9fU9IXBmLrT1BDmyTBlJOwa91J8Nx6xzoRwagBy6k549MS1aZChgYV47688leBP8AEOsKyZcsfra58lF/uRD47xG01vy1Ic0xtGddlHOx+7cvOIXHdI6yacs2crdWawF2IBvYbXsYRqJco3BuyeposZWF26HuHaTtaqUp2z3Pkve/a3rGsxnHASXq79JbW9hGg1dUspGdzZVBJMYoAGxFyJ9QcXShqAuP63PUqg2lpr/c2p9gsPwBQlqhpnKWtv8AJv8AoGKNzMqqglRd5jEgfzkBz8I07AsIFLJWWNTuzfMx3P7DwAheBpmnMmwTFQ8QQCLc/CvHE1b2NLNYaHLlHm3dH0vf0jKklkkBRckgAdSdAIOPxFrLJKlD9TFj5DQe59ooeDKHtatCdkBc+Y0X3N/SJV/dnEYV0f2qd0hWg4Rhwp5CSx+kanq25PqYzzi+u7WrfolkHpv/AORMaXVzxLls52VS30F4xt5hYkncm58zqYJXuxY2MIX05uT3SH5dHP4eUFkmTT+o5F8hv7m3+MGEDAqzTyqelkWaewUnmEX4nZresdeOK1pVMCrFWLqLqSp2JO3lDUTmxRW6JSUOmlv1Oih8bcOmYO3li7KO+o/Uo5jxH28oC6CvaRMWYhsy+45g+BjW6KqE2WjjUMoP1EZxxhhQp6ju6LMGcDob2YeV9fXwhKshxtMxPUU2V4X/AD8LRcMr1nykmLswvbodiPQ6RTcd1mSlKjeYwX0+I/a3rHngFSKTXYzGK+Wg+4MUv4h1V50uXyVM3qxt9l94amlPh8juEpDCPE4jkD/CpuG6PtqqUvLNmPkve/YD1jV4z7gMojzprsFCIBcm1rnX7CCnA6+ZPMyc3dknSUpFiVG7k+PT+EdDZrPyUSvJdJ+ApeMYWtTJaW3PUH5WGxH86xlVfQtJmNLcWZfoRyI8DB1wTixnCcrMWYOWFyT3Tta/IEe8euOcJEyQZo+OVrfqt9R+/p4xVRGJ4+K3mFdNK6nk4TuRXPgbHjNQyXN2QXUncptr4j9xBVGacEKTWpbkr38rW+9o0uD0chfFrsgV0bWSkDuuNZRpNQpMUMp3B/mh8YCsT/D5wSZDhh8r6Eeux9besHcKCywMl/cEGKd8X7Ss+pMPxKQMqZgo2GZGA8rnSJo4erqnSonZE5qCDf0Ww+pg1hoGKVo0JJHdFdVuOoaAeyr8IwKVSraWNT8THUt5np4DSJGIUCT5bS5gure3QjoREiFDAY0NxA0Sxe4uyJ1QOnCVTSThMp2SZbk3dJB3Dcj5gxJxDCq6tss3s5MsG5AJa56m2/lcCC+FABTMAxF7dEwap5IcbX62VVgfDsukHd7zn4nO58B0HhFrDwoYa0NFmpdzi43chPiThSdVT86ugUKFUHNfqdh1JiVwrw21J2hdlZmsBlvoB5jr9oIYUBFOwP4ltUY1DzHw76LlVU4mIyNsylT5EWMZ/M4AqA9gZZX5iSNPEWvGiwouWnZLbJVDUPhvjuqfh3hpKRTY5pjfE9radAOQ+8R+LMFmVXYolgoYl2P6Raw03MEMNGjC0sw2WRM8P4m6EqLCq2j7soy50s7KxKW62udPK5jjM4WqKyd2lUyoNsqG5A6DkPMkwZwoH4ZhFje3RE8S8HIWv1suVNTLLRUQWVRYDoIG+LOFHqXE2URmChWVtLgEkEHrrzgphQSSJsjcXckKOV0bs280DYR+H7Zg1QVyj9Cm5PmeQ8vaDKplkSmVAL5CFG2ttB4R3h4zHAyMWatSzvlN3FAmH8GVMgJNlzUWaBqhva3QnUN9PWJmI0tfVJ2TJKlKfiIa9+fibeEF0KMCmYBiCbd0Q1T3OyIF+yp+HeHEpFNjmdvibb0A5CLiFCg7WBgxbyS73uecnc0O4Th7T5Rcz56sXmAWfQWmMB3SCNhtFjgdY02QGexcFkYjQEqxUkDxteKvB8WEmUUaXPLiZMNhJmG95jEWNrajne0WmA0jS5ADizMWdhvYsxa3pe0Bj2t01RpN79dFxwMGdRS87vdk1YMQ2/WIVJhxapnyzOn5ZYllf6rX7wYm557CLHhiWVpJIYEELqCCCNTuDqI80EsisqSQQCsqxsbGytex2No1jcNv80WS6xdb5qumMUOZGfPMQqjWCOVB0J1A3jlw/SESpc0zJrs8tSQzlhcgE2B2ifiC3lTLanI2n+JjjgikU0kEEESkBBFiDlG4O0ax/wC1m5wspsCsx3nS2mmbMV3mtLkojZVUhigJA+LYsb8hBUYEMOqexmssxZjiS0wS8iPMDM7libgWBCkLr1aMzHkCtRDQkK64cmk0yg7oXQnXUqxW+vW1/WK2kxhzT08pXvUTl+JjfKtzdzfcgDQcyPAxa4DSNLkWcWZmdyN8pZi1vS9oqcLwC9EuUFJxtMDMCCsxScg11CgaW6E9YwcrADp7LYxuSevv6K2xKeaWkdlJYy00LnMSdgWPPXWIGIUkymkmeJ8x3QBnDG6uL94ZbWXS9rW5RIqlasoWAUo7oRlYFbODqNeVxv6xGxLETUyDJSVNEyYArBkZVTXvEse6QBfYm8W8j00+eSpg/nX55qZxLOYUxMtijFkAYcruB+8RqnFmeinm5SdLVlcA2KuBuPA7g+MSuIpRMiygk9pL0AJ0Exb7eEQOLMOfI82SCSyGXNUXOdf0sAN2U+xIipMgSR091ceJAB6+yssYrmlUxdbZ7KFJ17zEKD6XvEHEKd6SX2yzprlWXOHbMHUsFbS1lOtxbpE3GaNptKVQd+ysAdLlWDW8L2tEDEq41cvsUlzQzsufOjIJahgzEkix2sACb3i3/wBaLLNu+vZSeKp8xJK9kxVzNRRyuS1rHwJh6vGr0izJfxzQFljpMbSx/t1J/tMe+IJZZZNgTaolE2BNgHFzpyHWOMnAis9nuDKGZ5aa3WY4s58t7f3mLdlkbfPyo3HEX2+WXfBJzNRS2LEsZVyx1JNt4bCZ7NQy2LEsZIJY7k5d4WBSytDKUgg9lYgggg26HWGwiWRQSwQQRIAsQQQcu1jreLbfTso61z3914w3FFNHLLTVz9iCSXW+bLz13vCpqhjhyuWOf8vmzX1zdne9+t45Ybgsr8nLzSEz9iL3lrmzZOdxe94kYbSlqCXLN1ZpAU3BBBKW1B1im5aX6KOx1t1XaXNP5QNc5uxvfnfJe/nEVq2YuHCYpJmdipvbMb2F2tzsLn0iMmKsKbsexm9t2fZ5cjZc2XLfPbLl53vt4xayVNPTKApmGWijKtrtYAG1yB4xAb+ShFvNRMOpEYq8uqmTObf1FmBx4jZfS0XEDFV2c5k/LyXSd2it2nYtKyC4zlmIF7rcW1veCeNxnmFiQbr/2Q=="/>
          <p:cNvSpPr>
            <a:spLocks noChangeAspect="1" noChangeArrowheads="1"/>
          </p:cNvSpPr>
          <p:nvPr/>
        </p:nvSpPr>
        <p:spPr bwMode="auto">
          <a:xfrm>
            <a:off x="63500" y="-374650"/>
            <a:ext cx="19240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nb-NO" altLang="nb-NO"/>
          </a:p>
        </p:txBody>
      </p:sp>
      <p:sp>
        <p:nvSpPr>
          <p:cNvPr id="12300" name="AutoShape 20" descr="data:image/jpg;base64,/9j/4AAQSkZJRgABAQAAAQABAAD/2wCEAAkGBhQQEBQUExQVFBUWFhwYFxYYFxQUHhcXIRgeGBgcHB0XHCceGh4kHB0cIC8gIycrLCwyFyAyNjAqNScsLikBCQoKDgwOGg8PGjQlHyQ1Ly80NSosMiwuLCwvLSosLCkqLCosLC8vLyosLCksNCwpLCwsLCosKiwsLCwpLCkpLP/AABEIAFAAygMBIgACEQEDEQH/xAAbAAABBQEBAAAAAAAAAAAAAAAGAAEEBQcDAv/EADkQAAIABAQDBgQFBAIDAQAAAAECAAMEEQUSITEGQVETImFxgaEyUpGxBxRCwfAjcoLRM+GissJD/8QAGgEAAgMBAQAAAAAAAAAAAAAAAwQAAQIFBv/EAC4RAAEDAwIEBQMFAQAAAAAAAAEAAgMEERIhQRMxUXEUkaHR8AUjYSQyscHxIv/aAAwDAQACEQMRAD8A3CK/Gccl0qZph1PwqN2Ph/uPeMYqtNJaY3LQD5m5ARleIYg8+YZkw3Y/QDkB0AhKqqeCLDmnaSl4xueQVtiHF1RUNlQmWCbBE+I+F9yfK0WuHcCPMGapmvc/pBzEebNf2+sd+BcACr+Ycd5v+MdF6+Z+3nBfAoKcyDOXW6LPUCM4Q6W3QtP4JyC9PPmow2BY2Pna1vfygVxDHarK8ia7b5WFhfyuBqD7xqZgJx/Dg+KSAP1hGb/Ekn2UCLqYMQOHpspTT5OPE138kX4fTdlKRPlUL9BYxIhhD3joAWFlzibm6UKGvCvFqk8KFCvEUShQ14V4iieFDXh4iiUKGvCvEUTw0K8KIohfj2veXJRUJUOxDEXBsBe1xqL/ALQNcIYjMSqlqrMVc2ZbkgixN/Aje/nGi1tAk5CkxQynl+46GIeFcNyKZi0te8RbMSWIHQX2hGSne6YPB0T8VQxsJjLdVaCHhoV4eSCeFDXhXiKLOuO8UMyo7IHuyv8A3IufoLD69YpcJoO3ny5fzNr4Lu3tHOunZ5sxj+p2P1Y29oI/w9pc093+RLDzY/6Bjzw+/PrufRejP6en02Hqj6XLCgACwAsB0HKPcKFHoV5xKIr4dLM1ZpUdooyhtdB06RKjhW1aypbTHNlUEn+e0Zda1yrF76KJjWOS6VMz6k/Co3Y+Hh1MDFBidZiEwhHEiWu5UXt0Fzqx+ggYxXE3qZrTH3Ow+VeSj+axp3D2Gfl6dEtra7f3HU/69I57JXVEhANmj1XSkibTRgkXcfRDGPLVUOR1qXmKxtZwDY2v5EHXpF3wvxMKtSrALMXcDYj5hfbxHKK78RZn9KUvMuT6BT/sQP8ABcwitl25hgfLLf8AaMGQxVGAOhWxEJaYvI1F1omJNNEs9iEL3Fg9wLc9oB8R4xq5btLbs0ZTY2W/3JjQiYx7E6vtZ0yZ8zkjyvp7Ruue5gBabFDoI2yOIcLhGfCeKzHSdPqJp7NbKL2AB3Y2A31A9Yrcb4rqXGaWryZJNlfLYt6nQeQ+piRw7h35lZcs/wDBJ7z9Js494jxVbx3/ABDrMsuVKH6jmPkosPc+0ZcX8C+VrepW2hniLY3v6D3VXw1xPOFQiO5mI7BSG1sToCDvvaNFjMODqTtKyX0S7n0GnuR9I0+C0DnGO7ihfUGtbJZo2QXxTxi6TGlSDly6M9rm/MC/TrEijwOsMsTPzbCYRmykZl6gE/uB9YDMXklKiarbiY3ub/YxoHCGPColBG/5JYAYdRsGH7+MAhk4srmvPZHmj4ULXRjvpdUdFj1VNrJUmY2QrMs4UWzWBJv1Fhy6wVYvMqFC/l1lsdc2ckeVrERGfAT+fFSMuXs7Ea3z7A7Wtl035RZ1tSJUt3OyqW+gvDkbHNa7M/4kpXtc5pYBy9VntTxrV3IzKhBIICDQ7He8FfBs6bMpzMmuzl2Nr20Ud3S3iDGaMxYk/qJv6n/uNfwqj7GRLl/KgHrbX3hOic+R5JNwE7XMZHGA0AEqHxJjopJWa2Z2NkXx5k+AgZwRquvZ2NQ0tV+UDc8gBb6mO34jyjeS36e8vrofteK3gzHRTzSjmyTLa/K2wPkdvpGpZf1AY82asxQ2pi9gu5WGMYjW0PdaYs1H0WYVFwefkfO4jpQ09TMlS37eZ3kVvi6gHpF/xJhJqqdpa2DXBUm9gQfC/K49Ym0lIElovyqF+gtBjA7M6myX47cBoL76LH5iZWIO4JB8wbQZ/hx/+/8Ah/8AcVPGWDGRPLgf05hLA9G3Yed9fU9IXBmLrT1BDmyTBlJOwa91J8Nx6xzoRwagBy6k549MS1aZChgYV47688leBP8AEOsKyZcsfra58lF/uRD47xG01vy1Ic0xtGddlHOx+7cvOIXHdI6yacs2crdWawF2IBvYbXsYRqJco3BuyeposZWF26HuHaTtaqUp2z3Pkve/a3rGsxnHASXq79JbW9hGg1dUspGdzZVBJMYoAGxFyJ9QcXShqAuP63PUqg2lpr/c2p9gsPwBQlqhpnKWtv8AJv8AoGKNzMqqglRd5jEgfzkBz8I07AsIFLJWWNTuzfMx3P7DwAheBpmnMmwTFQ8QQCLc/CvHE1b2NLNYaHLlHm3dH0vf0jKklkkBRckgAdSdAIOPxFrLJKlD9TFj5DQe59ooeDKHtatCdkBc+Y0X3N/SJV/dnEYV0f2qd0hWg4Rhwp5CSx+kanq25PqYzzi+u7WrfolkHpv/AORMaXVzxLls52VS30F4xt5hYkncm58zqYJXuxY2MIX05uT3SH5dHP4eUFkmTT+o5F8hv7m3+MGEDAqzTyqelkWaewUnmEX4nZresdeOK1pVMCrFWLqLqSp2JO3lDUTmxRW6JSUOmlv1Oih8bcOmYO3li7KO+o/Uo5jxH28oC6CvaRMWYhsy+45g+BjW6KqE2WjjUMoP1EZxxhhQp6ju6LMGcDob2YeV9fXwhKshxtMxPUU2V4X/AD8LRcMr1nykmLswvbodiPQ6RTcd1mSlKjeYwX0+I/a3rHngFSKTXYzGK+Wg+4MUv4h1V50uXyVM3qxt9l94amlPh8juEpDCPE4jkD/CpuG6PtqqUvLNmPkve/YD1jV4z7gMojzprsFCIBcm1rnX7CCnA6+ZPMyc3dknSUpFiVG7k+PT+EdDZrPyUSvJdJ+ApeMYWtTJaW3PUH5WGxH86xlVfQtJmNLcWZfoRyI8DB1wTixnCcrMWYOWFyT3Tta/IEe8euOcJEyQZo+OVrfqt9R+/p4xVRGJ4+K3mFdNK6nk4TuRXPgbHjNQyXN2QXUncptr4j9xBVGacEKTWpbkr38rW+9o0uD0chfFrsgV0bWSkDuuNZRpNQpMUMp3B/mh8YCsT/D5wSZDhh8r6Eeux9besHcKCywMl/cEGKd8X7Ss+pMPxKQMqZgo2GZGA8rnSJo4erqnSonZE5qCDf0Ww+pg1hoGKVo0JJHdFdVuOoaAeyr8IwKVSraWNT8THUt5np4DSJGIUCT5bS5gure3QjoREiFDAY0NxA0Sxe4uyJ1QOnCVTSThMp2SZbk3dJB3Dcj5gxJxDCq6tss3s5MsG5AJa56m2/lcCC+FABTMAxF7dEwap5IcbX62VVgfDsukHd7zn4nO58B0HhFrDwoYa0NFmpdzi43chPiThSdVT86ugUKFUHNfqdh1JiVwrw21J2hdlZmsBlvoB5jr9oIYUBFOwP4ltUY1DzHw76LlVU4mIyNsylT5EWMZ/M4AqA9gZZX5iSNPEWvGiwouWnZLbJVDUPhvjuqfh3hpKRTY5pjfE9radAOQ+8R+LMFmVXYolgoYl2P6Raw03MEMNGjC0sw2WRM8P4m6EqLCq2j7soy50s7KxKW62udPK5jjM4WqKyd2lUyoNsqG5A6DkPMkwZwoH4ZhFje3RE8S8HIWv1suVNTLLRUQWVRYDoIG+LOFHqXE2URmChWVtLgEkEHrrzgphQSSJsjcXckKOV0bs280DYR+H7Zg1QVyj9Cm5PmeQ8vaDKplkSmVAL5CFG2ttB4R3h4zHAyMWatSzvlN3FAmH8GVMgJNlzUWaBqhva3QnUN9PWJmI0tfVJ2TJKlKfiIa9+fibeEF0KMCmYBiCbd0Q1T3OyIF+yp+HeHEpFNjmdvibb0A5CLiFCg7WBgxbyS73uecnc0O4Th7T5Rcz56sXmAWfQWmMB3SCNhtFjgdY02QGexcFkYjQEqxUkDxteKvB8WEmUUaXPLiZMNhJmG95jEWNrajne0WmA0jS5ADizMWdhvYsxa3pe0Bj2t01RpN79dFxwMGdRS87vdk1YMQ2/WIVJhxapnyzOn5ZYllf6rX7wYm557CLHhiWVpJIYEELqCCCNTuDqI80EsisqSQQCsqxsbGytex2No1jcNv80WS6xdb5qumMUOZGfPMQqjWCOVB0J1A3jlw/SESpc0zJrs8tSQzlhcgE2B2ifiC3lTLanI2n+JjjgikU0kEEESkBBFiDlG4O0ax/wC1m5wspsCsx3nS2mmbMV3mtLkojZVUhigJA+LYsb8hBUYEMOqexmssxZjiS0wS8iPMDM7libgWBCkLr1aMzHkCtRDQkK64cmk0yg7oXQnXUqxW+vW1/WK2kxhzT08pXvUTl+JjfKtzdzfcgDQcyPAxa4DSNLkWcWZmdyN8pZi1vS9oqcLwC9EuUFJxtMDMCCsxScg11CgaW6E9YwcrADp7LYxuSevv6K2xKeaWkdlJYy00LnMSdgWPPXWIGIUkymkmeJ8x3QBnDG6uL94ZbWXS9rW5RIqlasoWAUo7oRlYFbODqNeVxv6xGxLETUyDJSVNEyYArBkZVTXvEse6QBfYm8W8j00+eSpg/nX55qZxLOYUxMtijFkAYcruB+8RqnFmeinm5SdLVlcA2KuBuPA7g+MSuIpRMiygk9pL0AJ0Exb7eEQOLMOfI82SCSyGXNUXOdf0sAN2U+xIipMgSR091ceJAB6+yssYrmlUxdbZ7KFJ17zEKD6XvEHEKd6SX2yzprlWXOHbMHUsFbS1lOtxbpE3GaNptKVQd+ysAdLlWDW8L2tEDEq41cvsUlzQzsufOjIJahgzEkix2sACb3i3/wBaLLNu+vZSeKp8xJK9kxVzNRRyuS1rHwJh6vGr0izJfxzQFljpMbSx/t1J/tMe+IJZZZNgTaolE2BNgHFzpyHWOMnAis9nuDKGZ5aa3WY4s58t7f3mLdlkbfPyo3HEX2+WXfBJzNRS2LEsZVyx1JNt4bCZ7NQy2LEsZIJY7k5d4WBSytDKUgg9lYgggg26HWGwiWRQSwQQRIAsQQQcu1jreLbfTso61z3914w3FFNHLLTVz9iCSXW+bLz13vCpqhjhyuWOf8vmzX1zdne9+t45Ybgsr8nLzSEz9iL3lrmzZOdxe94kYbSlqCXLN1ZpAU3BBBKW1B1im5aX6KOx1t1XaXNP5QNc5uxvfnfJe/nEVq2YuHCYpJmdipvbMb2F2tzsLn0iMmKsKbsexm9t2fZ5cjZc2XLfPbLl53vt4xayVNPTKApmGWijKtrtYAG1yB4xAb+ShFvNRMOpEYq8uqmTObf1FmBx4jZfS0XEDFV2c5k/LyXSd2it2nYtKyC4zlmIF7rcW1veCeNxnmFiQbr/2Q=="/>
          <p:cNvSpPr>
            <a:spLocks noChangeAspect="1" noChangeArrowheads="1"/>
          </p:cNvSpPr>
          <p:nvPr/>
        </p:nvSpPr>
        <p:spPr bwMode="auto">
          <a:xfrm>
            <a:off x="63500" y="-374650"/>
            <a:ext cx="19240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nb-NO" altLang="nb-NO"/>
          </a:p>
        </p:txBody>
      </p:sp>
      <p:sp>
        <p:nvSpPr>
          <p:cNvPr id="17" name="Rectangle 3"/>
          <p:cNvSpPr>
            <a:spLocks noGrp="1" noChangeArrowheads="1"/>
          </p:cNvSpPr>
          <p:nvPr>
            <p:ph type="title"/>
          </p:nvPr>
        </p:nvSpPr>
        <p:spPr>
          <a:xfrm>
            <a:off x="574388" y="1124744"/>
            <a:ext cx="8174076" cy="648072"/>
          </a:xfrm>
        </p:spPr>
        <p:txBody>
          <a:bodyPr/>
          <a:lstStyle/>
          <a:p>
            <a:pPr algn="l" eaLnBrk="1" hangingPunct="1">
              <a:lnSpc>
                <a:spcPts val="2600"/>
              </a:lnSpc>
            </a:pPr>
            <a:r>
              <a:rPr lang="nb-NO" altLang="nb-NO" sz="2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Studentmedlemskap – meld deg inn på regnskapnorge.no/medlemskap</a:t>
            </a:r>
          </a:p>
        </p:txBody>
      </p:sp>
      <p:cxnSp>
        <p:nvCxnSpPr>
          <p:cNvPr id="18" name="Rett linje 17"/>
          <p:cNvCxnSpPr/>
          <p:nvPr/>
        </p:nvCxnSpPr>
        <p:spPr bwMode="auto">
          <a:xfrm>
            <a:off x="683568" y="836712"/>
            <a:ext cx="720000" cy="0"/>
          </a:xfrm>
          <a:prstGeom prst="line">
            <a:avLst/>
          </a:prstGeom>
          <a:ln w="38100">
            <a:solidFill>
              <a:srgbClr val="FF3B3B"/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6" name="Bild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560"/>
          <a:stretch/>
        </p:blipFill>
        <p:spPr>
          <a:xfrm>
            <a:off x="0" y="2043158"/>
            <a:ext cx="9144000" cy="4050138"/>
          </a:xfrm>
          <a:prstGeom prst="rect">
            <a:avLst/>
          </a:prstGeom>
        </p:spPr>
      </p:pic>
      <p:sp>
        <p:nvSpPr>
          <p:cNvPr id="20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195736" y="6358304"/>
            <a:ext cx="2895600" cy="280119"/>
          </a:xfrm>
        </p:spPr>
        <p:txBody>
          <a:bodyPr/>
          <a:lstStyle/>
          <a:p>
            <a:pPr algn="l">
              <a:defRPr/>
            </a:pPr>
            <a:r>
              <a:rPr lang="nb-NO" dirty="0"/>
              <a:t>Regnskap er mer enn du tror!</a:t>
            </a:r>
          </a:p>
        </p:txBody>
      </p:sp>
      <p:sp>
        <p:nvSpPr>
          <p:cNvPr id="21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539552" y="6358304"/>
            <a:ext cx="504056" cy="280120"/>
          </a:xfrm>
        </p:spPr>
        <p:txBody>
          <a:bodyPr/>
          <a:lstStyle/>
          <a:p>
            <a:pPr algn="l"/>
            <a:r>
              <a:rPr lang="nb-NO" altLang="nb-NO" dirty="0"/>
              <a:t>s. </a:t>
            </a:r>
            <a:fld id="{D8A62051-1131-4D79-9BA0-BDB73F4EFC9A}" type="slidenum">
              <a:rPr lang="nb-NO" altLang="nb-NO" smtClean="0"/>
              <a:t>14</a:t>
            </a:fld>
            <a:endParaRPr lang="nb-NO" altLang="nb-NO" dirty="0"/>
          </a:p>
        </p:txBody>
      </p:sp>
    </p:spTree>
    <p:extLst>
      <p:ext uri="{BB962C8B-B14F-4D97-AF65-F5344CB8AC3E}">
        <p14:creationId xmlns:p14="http://schemas.microsoft.com/office/powerpoint/2010/main" val="1116070276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Standard utforming">
  <a:themeElements>
    <a:clrScheme name="Standard utformin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 utforming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742950" marR="0" indent="-285750" algn="l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–"/>
          <a:tabLst/>
          <a:defRPr kumimoji="0" lang="nb-NO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742950" marR="0" indent="-285750" algn="l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–"/>
          <a:tabLst/>
          <a:defRPr kumimoji="0" lang="nb-NO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 utformin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 utformin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 utformin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 utformin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 utformin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 utformin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 utformin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 utformin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 utformin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 utformin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 utformin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 utformin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188034474CF5E4885265FCF1270F314" ma:contentTypeVersion="17" ma:contentTypeDescription="Opprett et nytt dokument." ma:contentTypeScope="" ma:versionID="8e737ebbdff6b1bdb4756059a09ee2ce">
  <xsd:schema xmlns:xsd="http://www.w3.org/2001/XMLSchema" xmlns:xs="http://www.w3.org/2001/XMLSchema" xmlns:p="http://schemas.microsoft.com/office/2006/metadata/properties" xmlns:ns2="5042e93d-9b3e-4009-93bb-a04d34aab9a1" xmlns:ns3="e3f87b39-762e-410c-989d-a6e4082a9a1c" targetNamespace="http://schemas.microsoft.com/office/2006/metadata/properties" ma:root="true" ma:fieldsID="be984f1adbb6554294557798c902184a" ns2:_="" ns3:_="">
    <xsd:import namespace="5042e93d-9b3e-4009-93bb-a04d34aab9a1"/>
    <xsd:import namespace="e3f87b39-762e-410c-989d-a6e4082a9a1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Dato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42e93d-9b3e-4009-93bb-a04d34aab9a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lingsdetaljer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4e40dd14-be1f-46dc-8504-4150ffa0f0ab}" ma:internalName="TaxCatchAll" ma:showField="CatchAllData" ma:web="5042e93d-9b3e-4009-93bb-a04d34aab9a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f87b39-762e-410c-989d-a6e4082a9a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Dato" ma:index="20" nillable="true" ma:displayName="Dato" ma:default="[today]" ma:format="DateTime" ma:internalName="Dato">
      <xsd:simpleType>
        <xsd:restriction base="dms:DateTime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Bildemerkelapper" ma:readOnly="false" ma:fieldId="{5cf76f15-5ced-4ddc-b409-7134ff3c332f}" ma:taxonomyMulti="true" ma:sspId="1d941ce4-085e-436e-8a82-4200efdfc69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3f87b39-762e-410c-989d-a6e4082a9a1c">
      <Terms xmlns="http://schemas.microsoft.com/office/infopath/2007/PartnerControls"/>
    </lcf76f155ced4ddcb4097134ff3c332f>
    <TaxCatchAll xmlns="5042e93d-9b3e-4009-93bb-a04d34aab9a1" xsi:nil="true"/>
    <Dato xmlns="e3f87b39-762e-410c-989d-a6e4082a9a1c">2023-02-03T12:46:40+00:00</Dato>
  </documentManagement>
</p:properties>
</file>

<file path=customXml/itemProps1.xml><?xml version="1.0" encoding="utf-8"?>
<ds:datastoreItem xmlns:ds="http://schemas.openxmlformats.org/officeDocument/2006/customXml" ds:itemID="{BE3429E7-A64F-4CA0-AF4B-4804F35811EC}"/>
</file>

<file path=customXml/itemProps2.xml><?xml version="1.0" encoding="utf-8"?>
<ds:datastoreItem xmlns:ds="http://schemas.openxmlformats.org/officeDocument/2006/customXml" ds:itemID="{AB31144B-FECA-4659-87F4-D0D43AB52873}"/>
</file>

<file path=customXml/itemProps3.xml><?xml version="1.0" encoding="utf-8"?>
<ds:datastoreItem xmlns:ds="http://schemas.openxmlformats.org/officeDocument/2006/customXml" ds:itemID="{67D2CFE2-A096-46CB-BFC0-C3834C9874A7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3526</TotalTime>
  <Words>844</Words>
  <Application>Microsoft Office PowerPoint</Application>
  <PresentationFormat>Skjermfremvisning (4:3)</PresentationFormat>
  <Paragraphs>124</Paragraphs>
  <Slides>14</Slides>
  <Notes>5</Notes>
  <HiddenSlides>0</HiddenSlides>
  <MMClips>0</MMClips>
  <ScaleCrop>false</ScaleCrop>
  <HeadingPairs>
    <vt:vector size="6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14</vt:i4>
      </vt:variant>
    </vt:vector>
  </HeadingPairs>
  <TitlesOfParts>
    <vt:vector size="17" baseType="lpstr">
      <vt:lpstr>Arial</vt:lpstr>
      <vt:lpstr>Calibri</vt:lpstr>
      <vt:lpstr>Standard utforming</vt:lpstr>
      <vt:lpstr>PowerPoint-presentasjon</vt:lpstr>
      <vt:lpstr>Hva er regnskap</vt:lpstr>
      <vt:lpstr>Etterspørsel</vt:lpstr>
      <vt:lpstr>Godkjenningsplikt – enhver som i næring påtar seg å føre regnskap for andre må være godkjent av Finanstilsynet</vt:lpstr>
      <vt:lpstr>Krav fra Finanstilsynet</vt:lpstr>
      <vt:lpstr>Etterutdanning – minimum 80 timer i løpet av de foregående 3 år. Som regel betalt av arbeidsgiver og gjennomført i arbeidstiden.</vt:lpstr>
      <vt:lpstr>Hvorfor kundene bruker en regnskapsbedrift </vt:lpstr>
      <vt:lpstr>Noen tjenester fra en regnskapsbedrift </vt:lpstr>
      <vt:lpstr>Tjenester i vekst</vt:lpstr>
      <vt:lpstr>Hvorfor jobbe med regnskap</vt:lpstr>
      <vt:lpstr>Utvikling i total oppdragsmengde </vt:lpstr>
      <vt:lpstr>Lønnsnivå statsautorisert regnskapsfører   </vt:lpstr>
      <vt:lpstr>Jobbmuligheter</vt:lpstr>
      <vt:lpstr>Studentmedlemskap – meld deg inn på regnskapnorge.no/medlemskap</vt:lpstr>
    </vt:vector>
  </TitlesOfParts>
  <Company>Hands Services AS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Lysbilde 1</dc:title>
  <dc:creator>svau.narf</dc:creator>
  <cp:lastModifiedBy>Svein Austheim</cp:lastModifiedBy>
  <cp:revision>201</cp:revision>
  <dcterms:created xsi:type="dcterms:W3CDTF">2007-05-18T08:37:14Z</dcterms:created>
  <dcterms:modified xsi:type="dcterms:W3CDTF">2023-02-03T12:46:39Z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0x010100F188034474CF5E4885265FCF1270F314</vt:lpwstr>
  </property>
</Properties>
</file>